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411" r:id="rId3"/>
    <p:sldId id="564" r:id="rId4"/>
    <p:sldId id="565" r:id="rId5"/>
    <p:sldId id="509" r:id="rId6"/>
    <p:sldId id="510" r:id="rId7"/>
    <p:sldId id="511" r:id="rId8"/>
    <p:sldId id="512" r:id="rId9"/>
    <p:sldId id="513" r:id="rId10"/>
    <p:sldId id="518" r:id="rId11"/>
    <p:sldId id="514" r:id="rId12"/>
    <p:sldId id="567" r:id="rId13"/>
    <p:sldId id="568" r:id="rId14"/>
    <p:sldId id="571" r:id="rId15"/>
    <p:sldId id="519" r:id="rId16"/>
    <p:sldId id="520" r:id="rId17"/>
    <p:sldId id="515" r:id="rId18"/>
    <p:sldId id="521" r:id="rId19"/>
    <p:sldId id="516" r:id="rId20"/>
    <p:sldId id="517" r:id="rId21"/>
    <p:sldId id="522" r:id="rId22"/>
    <p:sldId id="523" r:id="rId23"/>
    <p:sldId id="524" r:id="rId24"/>
    <p:sldId id="525" r:id="rId25"/>
    <p:sldId id="526" r:id="rId26"/>
    <p:sldId id="527" r:id="rId27"/>
    <p:sldId id="528" r:id="rId28"/>
    <p:sldId id="537" r:id="rId29"/>
    <p:sldId id="562" r:id="rId30"/>
    <p:sldId id="563" r:id="rId31"/>
    <p:sldId id="529" r:id="rId32"/>
    <p:sldId id="530" r:id="rId33"/>
    <p:sldId id="531" r:id="rId34"/>
    <p:sldId id="541" r:id="rId35"/>
    <p:sldId id="507" r:id="rId36"/>
    <p:sldId id="543" r:id="rId37"/>
    <p:sldId id="532" r:id="rId38"/>
    <p:sldId id="570" r:id="rId39"/>
    <p:sldId id="542" r:id="rId40"/>
    <p:sldId id="549" r:id="rId41"/>
    <p:sldId id="550" r:id="rId42"/>
    <p:sldId id="551" r:id="rId43"/>
    <p:sldId id="552" r:id="rId44"/>
    <p:sldId id="553" r:id="rId45"/>
    <p:sldId id="554" r:id="rId46"/>
    <p:sldId id="555" r:id="rId47"/>
    <p:sldId id="573" r:id="rId48"/>
    <p:sldId id="558" r:id="rId49"/>
    <p:sldId id="580" r:id="rId50"/>
    <p:sldId id="582" r:id="rId51"/>
    <p:sldId id="575" r:id="rId52"/>
    <p:sldId id="577" r:id="rId53"/>
    <p:sldId id="576" r:id="rId54"/>
    <p:sldId id="572" r:id="rId55"/>
    <p:sldId id="574" r:id="rId56"/>
    <p:sldId id="578" r:id="rId57"/>
    <p:sldId id="559" r:id="rId58"/>
    <p:sldId id="561" r:id="rId59"/>
    <p:sldId id="339" r:id="rId60"/>
    <p:sldId id="566" r:id="rId61"/>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6"/>
    <a:srgbClr val="C6A5A8"/>
    <a:srgbClr val="BB9EA4"/>
    <a:srgbClr val="262626"/>
    <a:srgbClr val="141414"/>
    <a:srgbClr val="DF3B42"/>
    <a:srgbClr val="799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3" autoAdjust="0"/>
    <p:restoredTop sz="95332" autoAdjust="0"/>
  </p:normalViewPr>
  <p:slideViewPr>
    <p:cSldViewPr snapToGrid="0">
      <p:cViewPr varScale="1">
        <p:scale>
          <a:sx n="81" d="100"/>
          <a:sy n="81" d="100"/>
        </p:scale>
        <p:origin x="86" y="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title>
    <c:autoTitleDeleted val="0"/>
    <c:plotArea>
      <c:layout>
        <c:manualLayout>
          <c:layoutTarget val="inner"/>
          <c:xMode val="edge"/>
          <c:yMode val="edge"/>
          <c:x val="5.5385453108064531E-2"/>
          <c:y val="3.0693149014456515E-2"/>
          <c:w val="0.8121549627050082"/>
          <c:h val="0.80617487183468906"/>
        </c:manualLayout>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1104534</c:v>
                </c:pt>
                <c:pt idx="1">
                  <c:v>631148</c:v>
                </c:pt>
                <c:pt idx="2">
                  <c:v>-3</c:v>
                </c:pt>
                <c:pt idx="3">
                  <c:v>1262300</c:v>
                </c:pt>
                <c:pt idx="4">
                  <c:v>473382</c:v>
                </c:pt>
                <c:pt idx="5">
                  <c:v>788914</c:v>
                </c:pt>
                <c:pt idx="6">
                  <c:v>157762</c:v>
                </c:pt>
                <c:pt idx="7">
                  <c:v>946681</c:v>
                </c:pt>
                <c:pt idx="8">
                  <c:v>-31539</c:v>
                </c:pt>
                <c:pt idx="9">
                  <c:v>315529</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C1C7-4B5A-B198-D5E18BD6CC58}"/>
            </c:ext>
          </c:extLst>
        </c:ser>
        <c:dLbls>
          <c:showLegendKey val="0"/>
          <c:showVal val="0"/>
          <c:showCatName val="0"/>
          <c:showSerName val="0"/>
          <c:showPercent val="0"/>
          <c:showBubbleSize val="0"/>
        </c:dLbls>
        <c:axId val="46430400"/>
        <c:axId val="46430976"/>
      </c:scatterChart>
      <c:valAx>
        <c:axId val="46430400"/>
        <c:scaling>
          <c:orientation val="minMax"/>
        </c:scaling>
        <c:delete val="0"/>
        <c:axPos val="b"/>
        <c:numFmt formatCode="General" sourceLinked="1"/>
        <c:majorTickMark val="out"/>
        <c:minorTickMark val="none"/>
        <c:tickLblPos val="nextTo"/>
        <c:crossAx val="46430976"/>
        <c:crosses val="autoZero"/>
        <c:crossBetween val="midCat"/>
      </c:valAx>
      <c:valAx>
        <c:axId val="46430976"/>
        <c:scaling>
          <c:orientation val="minMax"/>
        </c:scaling>
        <c:delete val="0"/>
        <c:axPos val="l"/>
        <c:majorGridlines/>
        <c:numFmt formatCode="General" sourceLinked="1"/>
        <c:majorTickMark val="out"/>
        <c:minorTickMark val="none"/>
        <c:tickLblPos val="nextTo"/>
        <c:crossAx val="46430400"/>
        <c:crosses val="autoZero"/>
        <c:crossBetween val="midCat"/>
      </c:valAx>
      <c:spPr>
        <a:solidFill>
          <a:schemeClr val="bg1"/>
        </a:solidFill>
      </c:spPr>
    </c:plotArea>
    <c:legend>
      <c:legendPos val="r"/>
      <c:layout/>
      <c:overlay val="0"/>
    </c:legend>
    <c:plotVisOnly val="1"/>
    <c:dispBlanksAs val="gap"/>
    <c:showDLblsOverMax val="0"/>
  </c:chart>
  <c:spPr>
    <a:solidFill>
      <a:schemeClr val="bg1"/>
    </a:solidFill>
  </c:spPr>
  <c:txPr>
    <a:bodyPr/>
    <a:lstStyle/>
    <a:p>
      <a:pPr>
        <a:defRPr sz="1800"/>
      </a:pPr>
      <a:endParaRPr lang="nl-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Age of Lucas Jellema vs Year</a:t>
            </a:r>
            <a:endParaRPr lang="en-US" dirty="0"/>
          </a:p>
        </c:rich>
      </c:tx>
      <c:layout/>
      <c:overlay val="0"/>
    </c:title>
    <c:autoTitleDeleted val="0"/>
    <c:plotArea>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2005</c:v>
                </c:pt>
                <c:pt idx="1">
                  <c:v>1990</c:v>
                </c:pt>
                <c:pt idx="2">
                  <c:v>1970</c:v>
                </c:pt>
                <c:pt idx="3">
                  <c:v>2010</c:v>
                </c:pt>
                <c:pt idx="4">
                  <c:v>1985</c:v>
                </c:pt>
                <c:pt idx="5">
                  <c:v>1995</c:v>
                </c:pt>
                <c:pt idx="6">
                  <c:v>1975</c:v>
                </c:pt>
                <c:pt idx="7">
                  <c:v>2000</c:v>
                </c:pt>
                <c:pt idx="8">
                  <c:v>1969</c:v>
                </c:pt>
                <c:pt idx="9">
                  <c:v>1980</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D509-49E2-9550-1FD5C092EE95}"/>
            </c:ext>
          </c:extLst>
        </c:ser>
        <c:dLbls>
          <c:showLegendKey val="0"/>
          <c:showVal val="0"/>
          <c:showCatName val="0"/>
          <c:showSerName val="0"/>
          <c:showPercent val="0"/>
          <c:showBubbleSize val="0"/>
        </c:dLbls>
        <c:axId val="46449792"/>
        <c:axId val="46450944"/>
      </c:scatterChart>
      <c:valAx>
        <c:axId val="46449792"/>
        <c:scaling>
          <c:orientation val="minMax"/>
        </c:scaling>
        <c:delete val="0"/>
        <c:axPos val="b"/>
        <c:numFmt formatCode="General" sourceLinked="1"/>
        <c:majorTickMark val="out"/>
        <c:minorTickMark val="none"/>
        <c:tickLblPos val="nextTo"/>
        <c:crossAx val="46450944"/>
        <c:crosses val="autoZero"/>
        <c:crossBetween val="midCat"/>
      </c:valAx>
      <c:valAx>
        <c:axId val="46450944"/>
        <c:scaling>
          <c:orientation val="minMax"/>
        </c:scaling>
        <c:delete val="0"/>
        <c:axPos val="l"/>
        <c:majorGridlines/>
        <c:numFmt formatCode="General" sourceLinked="1"/>
        <c:majorTickMark val="out"/>
        <c:minorTickMark val="none"/>
        <c:tickLblPos val="nextTo"/>
        <c:crossAx val="46449792"/>
        <c:crosses val="autoZero"/>
        <c:crossBetween val="midCat"/>
      </c:valAx>
    </c:plotArea>
    <c:legend>
      <c:legendPos val="r"/>
      <c:layout/>
      <c:overlay val="0"/>
    </c:legend>
    <c:plotVisOnly val="1"/>
    <c:dispBlanksAs val="gap"/>
    <c:showDLblsOverMax val="0"/>
  </c:chart>
  <c:spPr>
    <a:solidFill>
      <a:schemeClr val="bg1"/>
    </a:solidFill>
  </c:spPr>
  <c:txPr>
    <a:bodyPr/>
    <a:lstStyle/>
    <a:p>
      <a:pPr>
        <a:defRPr sz="1800"/>
      </a:pPr>
      <a:endParaRPr lang="nl-NL"/>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84831-3E43-48D4-9F34-0440370CA719}" type="datetimeFigureOut">
              <a:rPr lang="nl-NL" smtClean="0"/>
              <a:t>15-11-2017</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20E25-4B01-4578-9E45-4B0060BAC382}" type="slidenum">
              <a:rPr lang="nl-NL" smtClean="0"/>
              <a:t>‹#›</a:t>
            </a:fld>
            <a:endParaRPr lang="nl-NL"/>
          </a:p>
        </p:txBody>
      </p:sp>
    </p:spTree>
    <p:extLst>
      <p:ext uri="{BB962C8B-B14F-4D97-AF65-F5344CB8AC3E}">
        <p14:creationId xmlns:p14="http://schemas.microsoft.com/office/powerpoint/2010/main" val="26378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none" strike="noStrike" kern="1200" dirty="0" smtClean="0">
                <a:solidFill>
                  <a:schemeClr val="tx1"/>
                </a:solidFill>
                <a:effectLst/>
                <a:latin typeface="+mn-lt"/>
                <a:ea typeface="+mn-ea"/>
                <a:cs typeface="+mn-cs"/>
              </a:rPr>
              <a:t>Our technology has gotten smart and fast enough to make predictions and come up with recommendations in near real time. Machine Learning is the art of deriving models from our Big Data collections – harvesting historic patterns and trends – and applying those models to new data in order to rapidly and adequately respond to that data. This presentation will explain and demonstrate in simple, straightforward terms and using easy to understand practical examples what Machine Learning really is and how it can be useful in our world of applications, integrations and databases. Hadoop and Spark, real time and streaming analytics, Watson and Cloud </a:t>
            </a:r>
            <a:r>
              <a:rPr lang="en-US" sz="1200" b="0" i="0" u="none" strike="noStrike" kern="1200" dirty="0" err="1" smtClean="0">
                <a:solidFill>
                  <a:schemeClr val="tx1"/>
                </a:solidFill>
                <a:effectLst/>
                <a:latin typeface="+mn-lt"/>
                <a:ea typeface="+mn-ea"/>
                <a:cs typeface="+mn-cs"/>
              </a:rPr>
              <a:t>Datalab</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Jupyter</a:t>
            </a:r>
            <a:r>
              <a:rPr lang="en-US" sz="1200" b="0" i="0" u="none" strike="noStrike" kern="1200" dirty="0" smtClean="0">
                <a:solidFill>
                  <a:schemeClr val="tx1"/>
                </a:solidFill>
                <a:effectLst/>
                <a:latin typeface="+mn-lt"/>
                <a:ea typeface="+mn-ea"/>
                <a:cs typeface="+mn-cs"/>
              </a:rPr>
              <a:t> Notebooks and Citizen Data Scientists will all make their appearance, as will SQL.</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Overview session:</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Increasing numbers of data sets are gathered - from </a:t>
            </a:r>
            <a:r>
              <a:rPr lang="en-US" sz="1200" b="0" i="0" u="none" strike="noStrike" kern="1200" dirty="0" err="1" smtClean="0">
                <a:solidFill>
                  <a:schemeClr val="tx1"/>
                </a:solidFill>
                <a:effectLst/>
                <a:latin typeface="+mn-lt"/>
                <a:ea typeface="+mn-ea"/>
                <a:cs typeface="+mn-cs"/>
              </a:rPr>
              <a:t>IoT</a:t>
            </a:r>
            <a:r>
              <a:rPr lang="en-US" sz="1200" b="0" i="0" u="none" strike="noStrike" kern="1200" dirty="0" smtClean="0">
                <a:solidFill>
                  <a:schemeClr val="tx1"/>
                </a:solidFill>
                <a:effectLst/>
                <a:latin typeface="+mn-lt"/>
                <a:ea typeface="+mn-ea"/>
                <a:cs typeface="+mn-cs"/>
              </a:rPr>
              <a:t>, Social Media, Documents - into Data Lakes, Hadoop clusters, NOSQL databases, Message Queues, Elastic Search Indexes, plain old file systems and relational databases. What good can all that data do? How we can put it to good use?</a:t>
            </a:r>
            <a:endParaRPr lang="en-US" b="0" dirty="0" smtClean="0">
              <a:effectLst/>
            </a:endParaRPr>
          </a:p>
          <a:p>
            <a:pPr rtl="0"/>
            <a:r>
              <a:rPr lang="en-US" sz="1200" b="0" i="0" u="none" strike="noStrike" kern="1200" dirty="0" smtClean="0">
                <a:solidFill>
                  <a:schemeClr val="tx1"/>
                </a:solidFill>
                <a:effectLst/>
                <a:latin typeface="+mn-lt"/>
                <a:ea typeface="+mn-ea"/>
                <a:cs typeface="+mn-cs"/>
              </a:rPr>
              <a:t>Machine Learning is a hot topic - a seemingly magical term that promises us the world. But how to unlock that magic?</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In this session, I will explain what ML entails, how it can enrich applications (predictions) and user experience (speech recognition, chat bot, recommendations) - and how organizations can get started with it. Which technologies are available, how is machine learning accessible to Java programmers, and what is a sensible approach.</a:t>
            </a:r>
            <a:endParaRPr lang="en-US" b="0" dirty="0" smtClean="0">
              <a:effectLst/>
            </a:endParaRPr>
          </a:p>
          <a:p>
            <a:pPr rtl="0"/>
            <a:r>
              <a:rPr lang="en-US" b="0" dirty="0" smtClean="0">
                <a:effectLst/>
              </a:rPr>
              <a:t/>
            </a:r>
            <a:br>
              <a:rPr lang="en-US" b="0" dirty="0" smtClean="0">
                <a:effectLst/>
              </a:rPr>
            </a:br>
            <a:r>
              <a:rPr lang="en-US" sz="1200" b="0" i="0" u="none" strike="noStrike" kern="1200" dirty="0" smtClean="0">
                <a:solidFill>
                  <a:schemeClr val="tx1"/>
                </a:solidFill>
                <a:effectLst/>
                <a:latin typeface="+mn-lt"/>
                <a:ea typeface="+mn-ea"/>
                <a:cs typeface="+mn-cs"/>
              </a:rPr>
              <a:t>It is not so much a success story of existing customers and more a guide for making first explorations into the brave new world of machine learning.</a:t>
            </a:r>
            <a:endParaRPr lang="en-US" b="0" dirty="0" smtClean="0">
              <a:effectLst/>
            </a:endParaRPr>
          </a:p>
          <a:p>
            <a:r>
              <a:rPr lang="en-US" dirty="0" smtClean="0"/>
              <a:t/>
            </a:r>
            <a:br>
              <a:rPr lang="en-US" dirty="0" smtClean="0"/>
            </a:b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1</a:t>
            </a:fld>
            <a:endParaRPr lang="nl-NL"/>
          </a:p>
        </p:txBody>
      </p:sp>
    </p:spTree>
    <p:extLst>
      <p:ext uri="{BB962C8B-B14F-4D97-AF65-F5344CB8AC3E}">
        <p14:creationId xmlns:p14="http://schemas.microsoft.com/office/powerpoint/2010/main" val="2148290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51</a:t>
            </a:fld>
            <a:endParaRPr lang="nl-NL"/>
          </a:p>
        </p:txBody>
      </p:sp>
    </p:spTree>
    <p:extLst>
      <p:ext uri="{BB962C8B-B14F-4D97-AF65-F5344CB8AC3E}">
        <p14:creationId xmlns:p14="http://schemas.microsoft.com/office/powerpoint/2010/main" val="2940960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52</a:t>
            </a:fld>
            <a:endParaRPr lang="nl-NL"/>
          </a:p>
        </p:txBody>
      </p:sp>
    </p:spTree>
    <p:extLst>
      <p:ext uri="{BB962C8B-B14F-4D97-AF65-F5344CB8AC3E}">
        <p14:creationId xmlns:p14="http://schemas.microsoft.com/office/powerpoint/2010/main" val="1795697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53</a:t>
            </a:fld>
            <a:endParaRPr lang="nl-NL"/>
          </a:p>
        </p:txBody>
      </p:sp>
    </p:spTree>
    <p:extLst>
      <p:ext uri="{BB962C8B-B14F-4D97-AF65-F5344CB8AC3E}">
        <p14:creationId xmlns:p14="http://schemas.microsoft.com/office/powerpoint/2010/main" val="25880942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54</a:t>
            </a:fld>
            <a:endParaRPr lang="nl-NL"/>
          </a:p>
        </p:txBody>
      </p:sp>
    </p:spTree>
    <p:extLst>
      <p:ext uri="{BB962C8B-B14F-4D97-AF65-F5344CB8AC3E}">
        <p14:creationId xmlns:p14="http://schemas.microsoft.com/office/powerpoint/2010/main" val="5620053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55</a:t>
            </a:fld>
            <a:endParaRPr lang="nl-NL"/>
          </a:p>
        </p:txBody>
      </p:sp>
    </p:spTree>
    <p:extLst>
      <p:ext uri="{BB962C8B-B14F-4D97-AF65-F5344CB8AC3E}">
        <p14:creationId xmlns:p14="http://schemas.microsoft.com/office/powerpoint/2010/main" val="17066802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56</a:t>
            </a:fld>
            <a:endParaRPr lang="nl-NL"/>
          </a:p>
        </p:txBody>
      </p:sp>
    </p:spTree>
    <p:extLst>
      <p:ext uri="{BB962C8B-B14F-4D97-AF65-F5344CB8AC3E}">
        <p14:creationId xmlns:p14="http://schemas.microsoft.com/office/powerpoint/2010/main" val="19486280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7</a:t>
            </a:fld>
            <a:endParaRPr lang="nl-NL"/>
          </a:p>
        </p:txBody>
      </p:sp>
    </p:spTree>
    <p:extLst>
      <p:ext uri="{BB962C8B-B14F-4D97-AF65-F5344CB8AC3E}">
        <p14:creationId xmlns:p14="http://schemas.microsoft.com/office/powerpoint/2010/main" val="31882748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smtClean="0"/>
              <a:t>http://yann.lecun.com/exdb/mnist/ MNIST – handwritten images</a:t>
            </a:r>
          </a:p>
          <a:p>
            <a:r>
              <a:rPr lang="nl-NL" dirty="0" smtClean="0"/>
              <a:t>https://www.cybercontrols.org/ </a:t>
            </a:r>
          </a:p>
          <a:p>
            <a:r>
              <a:rPr lang="nl-NL" dirty="0" smtClean="0"/>
              <a:t>http://scs.ryerson.ca/~aharley/vis/conv/</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23</a:t>
            </a:fld>
            <a:endParaRPr lang="nl-NL"/>
          </a:p>
        </p:txBody>
      </p:sp>
    </p:spTree>
    <p:extLst>
      <p:ext uri="{BB962C8B-B14F-4D97-AF65-F5344CB8AC3E}">
        <p14:creationId xmlns:p14="http://schemas.microsoft.com/office/powerpoint/2010/main" val="2277504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https://www.slideshare.net/AshishBansal17/tensorflow-vs-mxnet</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38</a:t>
            </a:fld>
            <a:endParaRPr lang="nl-NL"/>
          </a:p>
        </p:txBody>
      </p:sp>
    </p:spTree>
    <p:extLst>
      <p:ext uri="{BB962C8B-B14F-4D97-AF65-F5344CB8AC3E}">
        <p14:creationId xmlns:p14="http://schemas.microsoft.com/office/powerpoint/2010/main" val="2664547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https://github.com/lucasjellema/theArtOfMachineLearning/blob/master/LinearRegression.ipynb</a:t>
            </a:r>
          </a:p>
          <a:p>
            <a:endParaRPr lang="nl-NL" dirty="0" smtClean="0"/>
          </a:p>
          <a:p>
            <a:r>
              <a:rPr lang="nl-NL" dirty="0" smtClean="0"/>
              <a:t>https://github.com/lucasjellema/jupyter-notebook-eredivisie/blob/master/EredivisieResults_2016_2017.ipynb</a:t>
            </a:r>
          </a:p>
          <a:p>
            <a:endParaRPr lang="nl-NL" dirty="0" smtClean="0"/>
          </a:p>
          <a:p>
            <a:r>
              <a:rPr lang="en-US" dirty="0" smtClean="0"/>
              <a:t>https://github.com/jadianes/spark-movie-lens/blob/master/notebooks/building-recommender.ipynb</a:t>
            </a:r>
          </a:p>
          <a:p>
            <a:endParaRPr lang="nl-NL" dirty="0" smtClean="0"/>
          </a:p>
          <a:p>
            <a:endParaRPr lang="nl-NL" dirty="0" smtClean="0"/>
          </a:p>
          <a:p>
            <a:r>
              <a:rPr lang="en-US" dirty="0" smtClean="0"/>
              <a:t>https://github.com/justmarkham/DAT4/blob/master/notebooks/08_linear_regression.ipynb</a:t>
            </a:r>
          </a:p>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40</a:t>
            </a:fld>
            <a:endParaRPr lang="nl-NL"/>
          </a:p>
        </p:txBody>
      </p:sp>
    </p:spTree>
    <p:extLst>
      <p:ext uri="{BB962C8B-B14F-4D97-AF65-F5344CB8AC3E}">
        <p14:creationId xmlns:p14="http://schemas.microsoft.com/office/powerpoint/2010/main" val="1193483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47</a:t>
            </a:fld>
            <a:endParaRPr lang="nl-NL"/>
          </a:p>
        </p:txBody>
      </p:sp>
    </p:spTree>
    <p:extLst>
      <p:ext uri="{BB962C8B-B14F-4D97-AF65-F5344CB8AC3E}">
        <p14:creationId xmlns:p14="http://schemas.microsoft.com/office/powerpoint/2010/main" val="15346678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48</a:t>
            </a:fld>
            <a:endParaRPr lang="nl-NL"/>
          </a:p>
        </p:txBody>
      </p:sp>
    </p:spTree>
    <p:extLst>
      <p:ext uri="{BB962C8B-B14F-4D97-AF65-F5344CB8AC3E}">
        <p14:creationId xmlns:p14="http://schemas.microsoft.com/office/powerpoint/2010/main" val="25598682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49</a:t>
            </a:fld>
            <a:endParaRPr lang="nl-NL"/>
          </a:p>
        </p:txBody>
      </p:sp>
    </p:spTree>
    <p:extLst>
      <p:ext uri="{BB962C8B-B14F-4D97-AF65-F5344CB8AC3E}">
        <p14:creationId xmlns:p14="http://schemas.microsoft.com/office/powerpoint/2010/main" val="1900433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50</a:t>
            </a:fld>
            <a:endParaRPr lang="nl-NL"/>
          </a:p>
        </p:txBody>
      </p:sp>
    </p:spTree>
    <p:extLst>
      <p:ext uri="{BB962C8B-B14F-4D97-AF65-F5344CB8AC3E}">
        <p14:creationId xmlns:p14="http://schemas.microsoft.com/office/powerpoint/2010/main" val="38932202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251936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675347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356873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13674752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956460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726D89BF-F514-422A-9CA4-387F5F949ED3}" type="datetimeFigureOut">
              <a:rPr lang="fr-FR" smtClean="0"/>
              <a:t>15/11/2017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147556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726D89BF-F514-422A-9CA4-387F5F949ED3}" type="datetimeFigureOut">
              <a:rPr lang="fr-FR" smtClean="0"/>
              <a:t>15/11/2017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678981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726D89BF-F514-422A-9CA4-387F5F949ED3}" type="datetimeFigureOut">
              <a:rPr lang="fr-FR" smtClean="0"/>
              <a:t>15/11/2017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83521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D89BF-F514-422A-9CA4-387F5F949ED3}" type="datetimeFigureOut">
              <a:rPr lang="fr-FR" smtClean="0"/>
              <a:t>15/11/2017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282012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6D89BF-F514-422A-9CA4-387F5F949ED3}" type="datetimeFigureOut">
              <a:rPr lang="fr-FR" smtClean="0"/>
              <a:t>15/11/2017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963370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6D89BF-F514-422A-9CA4-387F5F949ED3}" type="datetimeFigureOut">
              <a:rPr lang="fr-FR" smtClean="0"/>
              <a:t>15/11/2017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953143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D89BF-F514-422A-9CA4-387F5F949ED3}" type="datetimeFigureOut">
              <a:rPr lang="fr-FR" smtClean="0"/>
              <a:t>15/11/2017</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047B9-4601-4D82-8353-F90F5ACC7EC9}" type="slidenum">
              <a:rPr lang="fr-FR" smtClean="0"/>
              <a:t>‹#›</a:t>
            </a:fld>
            <a:endParaRPr lang="fr-FR"/>
          </a:p>
        </p:txBody>
      </p:sp>
    </p:spTree>
    <p:extLst>
      <p:ext uri="{BB962C8B-B14F-4D97-AF65-F5344CB8AC3E}">
        <p14:creationId xmlns:p14="http://schemas.microsoft.com/office/powerpoint/2010/main" val="277452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technology.amis.n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6.png"/><Relationship Id="rId2" Type="http://schemas.openxmlformats.org/officeDocument/2006/relationships/image" Target="../media/image2.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2.jpg"/><Relationship Id="rId7" Type="http://schemas.openxmlformats.org/officeDocument/2006/relationships/image" Target="../media/image40.png"/><Relationship Id="rId12" Type="http://schemas.openxmlformats.org/officeDocument/2006/relationships/hyperlink" Target="http://scs.ryerson.ca/~aharley/vis/conv/"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43.png"/><Relationship Id="rId5" Type="http://schemas.openxmlformats.org/officeDocument/2006/relationships/image" Target="../media/image38.png"/><Relationship Id="rId10" Type="http://schemas.openxmlformats.org/officeDocument/2006/relationships/hyperlink" Target="https://www.cybercontrols.org/" TargetMode="External"/><Relationship Id="rId4" Type="http://schemas.openxmlformats.org/officeDocument/2006/relationships/image" Target="../media/image37.png"/><Relationship Id="rId9"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hyperlink" Target="https://aiexperiments.withgoogle.com/quick-draw"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47.jpeg"/><Relationship Id="rId4" Type="http://schemas.openxmlformats.org/officeDocument/2006/relationships/image" Target="../media/image46.jpeg"/></Relationships>
</file>

<file path=ppt/slides/_rels/slide2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8" Type="http://schemas.openxmlformats.org/officeDocument/2006/relationships/image" Target="../media/image56.jpeg"/><Relationship Id="rId3" Type="http://schemas.openxmlformats.org/officeDocument/2006/relationships/image" Target="../media/image53.png"/><Relationship Id="rId7" Type="http://schemas.microsoft.com/office/2007/relationships/hdphoto" Target="../media/hdphoto4.wdp"/><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4" Type="http://schemas.microsoft.com/office/2007/relationships/hdphoto" Target="../media/hdphoto3.wdp"/><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33.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65.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3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11.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9.jpe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hyperlink" Target="http://192.168.33.12:8888/notebooks/LinearRegression.ipynb"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75.png"/></Relationships>
</file>

<file path=ppt/slides/_rels/slide4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77.jpeg"/></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76.png"/><Relationship Id="rId4" Type="http://schemas.openxmlformats.org/officeDocument/2006/relationships/image" Target="../media/image77.jpeg"/></Relationships>
</file>

<file path=ppt/slides/_rels/slide4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github.com/jadianes/spark-movie-lens/blob/master/notebooks/building-recommender.ipynb" TargetMode="External"/><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49.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7.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4.png"/></Relationships>
</file>

<file path=ppt/slides/_rels/slide5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53.xml.rels><?xml version="1.0" encoding="UTF-8" standalone="yes"?>
<Relationships xmlns="http://schemas.openxmlformats.org/package/2006/relationships"><Relationship Id="rId3" Type="http://schemas.openxmlformats.org/officeDocument/2006/relationships/image" Target="../media/image2.jpg"/><Relationship Id="rId7" Type="http://schemas.openxmlformats.org/officeDocument/2006/relationships/image" Target="../media/image8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90.png"/></Relationships>
</file>

<file path=ppt/slides/_rels/slide54.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92.jpeg"/><Relationship Id="rId5" Type="http://schemas.openxmlformats.org/officeDocument/2006/relationships/image" Target="../media/image14.png"/><Relationship Id="rId4" Type="http://schemas.openxmlformats.org/officeDocument/2006/relationships/image" Target="../media/image91.jpeg"/></Relationships>
</file>

<file path=ppt/slides/_rels/slide55.xml.rels><?xml version="1.0" encoding="UTF-8" standalone="yes"?>
<Relationships xmlns="http://schemas.openxmlformats.org/package/2006/relationships"><Relationship Id="rId8" Type="http://schemas.openxmlformats.org/officeDocument/2006/relationships/hyperlink" Target="https://www.udacity.com/course/intro-to-machine-learning--ud120" TargetMode="External"/><Relationship Id="rId13" Type="http://schemas.openxmlformats.org/officeDocument/2006/relationships/image" Target="../media/image94.png"/><Relationship Id="rId3" Type="http://schemas.openxmlformats.org/officeDocument/2006/relationships/image" Target="../media/image2.jpg"/><Relationship Id="rId7" Type="http://schemas.openxmlformats.org/officeDocument/2006/relationships/hyperlink" Target="http://www.oracle.com/technetwork/database/bigdata-appliance/oracle-bigdatalite-2104726.html" TargetMode="External"/><Relationship Id="rId12" Type="http://schemas.openxmlformats.org/officeDocument/2006/relationships/image" Target="../media/image9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hyperlink" Target="https://databricks.com/try-databricks" TargetMode="External"/><Relationship Id="rId11" Type="http://schemas.openxmlformats.org/officeDocument/2006/relationships/image" Target="../media/image91.jpeg"/><Relationship Id="rId5" Type="http://schemas.openxmlformats.org/officeDocument/2006/relationships/hyperlink" Target="https://hortonworks.com/products/sandbox/" TargetMode="External"/><Relationship Id="rId15" Type="http://schemas.openxmlformats.org/officeDocument/2006/relationships/image" Target="../media/image14.png"/><Relationship Id="rId10" Type="http://schemas.openxmlformats.org/officeDocument/2006/relationships/hyperlink" Target="https://www.edx.org/course/machine-learning-columbiax-csmm-102x-0" TargetMode="External"/><Relationship Id="rId4" Type="http://schemas.openxmlformats.org/officeDocument/2006/relationships/hyperlink" Target="https://technology.amis.nl/2017/05/06/the-hello-world-of-machine-learning-with-python-pandas-jupyter-doing-iris-classification-based-on-quintessential-set-of-flower-data/" TargetMode="External"/><Relationship Id="rId9" Type="http://schemas.openxmlformats.org/officeDocument/2006/relationships/hyperlink" Target="https://www.coursera.org/learn/machine-learning#%20" TargetMode="External"/><Relationship Id="rId14" Type="http://schemas.openxmlformats.org/officeDocument/2006/relationships/image" Target="../media/image95.jpeg"/></Relationships>
</file>

<file path=ppt/slides/_rels/slide5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hyperlink" Target="https://www.youtube.com/watch?v=QAwL0O5nXe0"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hyperlink" Target="http://technology.amis.nl/" TargetMode="External"/><Relationship Id="rId2" Type="http://schemas.openxmlformats.org/officeDocument/2006/relationships/image" Target="../media/image97.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g"/><Relationship Id="rId1" Type="http://schemas.openxmlformats.org/officeDocument/2006/relationships/slideLayout" Target="../slideLayouts/slideLayout2.xml"/><Relationship Id="rId5" Type="http://schemas.openxmlformats.org/officeDocument/2006/relationships/image" Target="../media/image12.pn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hyperlink" Target="https://www.youtube.com/watch?v=RJudqel8DVA" TargetMode="External"/><Relationship Id="rId7" Type="http://schemas.openxmlformats.org/officeDocument/2006/relationships/image" Target="../media/image14.png"/><Relationship Id="rId2" Type="http://schemas.openxmlformats.org/officeDocument/2006/relationships/image" Target="../media/image2.jpg"/><Relationship Id="rId1" Type="http://schemas.openxmlformats.org/officeDocument/2006/relationships/slideLayout" Target="../slideLayouts/slideLayout2.xml"/><Relationship Id="rId6" Type="http://schemas.openxmlformats.org/officeDocument/2006/relationships/hyperlink" Target="https://www.youtube.com/watch?v=vq2nnJ4g6N0" TargetMode="External"/><Relationship Id="rId5" Type="http://schemas.openxmlformats.org/officeDocument/2006/relationships/hyperlink" Target="https://github.com/sunilmallya/dl-twitch-series" TargetMode="External"/><Relationship Id="rId4" Type="http://schemas.openxmlformats.org/officeDocument/2006/relationships/hyperlink" Target="https://www.twitch.tv/videos/179940629"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2.wdp"/><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2.jp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56389" y="1900960"/>
            <a:ext cx="6176682" cy="914447"/>
          </a:xfrm>
          <a:noFill/>
          <a:ln>
            <a:noFill/>
          </a:ln>
          <a:effectLst>
            <a:outerShdw blurRad="63500" dist="25400" dir="4002433" algn="ctr" rotWithShape="0">
              <a:srgbClr val="F5AF33">
                <a:alpha val="50000"/>
              </a:srgbClr>
            </a:outerShdw>
          </a:effectLst>
        </p:spPr>
        <p:txBody>
          <a:bodyPr vert="horz" wrap="square" lIns="0" tIns="0" rIns="0" bIns="0" numCol="1" anchor="t" anchorCtr="0" compatLnSpc="1">
            <a:prstTxWarp prst="textNoShape">
              <a:avLst/>
            </a:prstTxWarp>
            <a:noAutofit/>
          </a:bodyPr>
          <a:lstStyle/>
          <a:p>
            <a:pPr lvl="0" algn="l">
              <a:lnSpc>
                <a:spcPct val="100000"/>
              </a:lnSpc>
              <a:spcBef>
                <a:spcPts val="0"/>
              </a:spcBef>
              <a:defRPr/>
            </a:pPr>
            <a:r>
              <a:rPr lang="en-US" sz="4400" b="1" dirty="0">
                <a:solidFill>
                  <a:schemeClr val="bg1"/>
                </a:solidFill>
              </a:rPr>
              <a:t>The Art of Intelligence – Introduction Machine Learning for Java professionals</a:t>
            </a:r>
            <a:endParaRPr lang="en-US" sz="3200" dirty="0">
              <a:solidFill>
                <a:schemeClr val="bg1"/>
              </a:solidFill>
            </a:endParaRPr>
          </a:p>
        </p:txBody>
      </p:sp>
      <p:sp>
        <p:nvSpPr>
          <p:cNvPr id="6" name="Rectangle 2"/>
          <p:cNvSpPr txBox="1">
            <a:spLocks noChangeArrowheads="1"/>
          </p:cNvSpPr>
          <p:nvPr/>
        </p:nvSpPr>
        <p:spPr>
          <a:xfrm>
            <a:off x="84137" y="1910603"/>
            <a:ext cx="3421063" cy="277018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r>
              <a:rPr lang="en-US" dirty="0" smtClean="0">
                <a:solidFill>
                  <a:srgbClr val="FFFFFF"/>
                </a:solidFill>
                <a:latin typeface="Trebuchet MS Bold" charset="0"/>
                <a:cs typeface="Trebuchet MS Bold" charset="0"/>
                <a:sym typeface="Trebuchet MS Bold" charset="0"/>
              </a:rPr>
              <a:t>Lucas Jellema</a:t>
            </a:r>
          </a:p>
          <a:p>
            <a:pPr algn="l">
              <a:lnSpc>
                <a:spcPct val="150000"/>
              </a:lnSpc>
              <a:defRPr/>
            </a:pPr>
            <a:r>
              <a:rPr lang="en-US" dirty="0" smtClean="0">
                <a:solidFill>
                  <a:srgbClr val="FFFFFF"/>
                </a:solidFill>
                <a:latin typeface="Trebuchet MS Bold" charset="0"/>
                <a:cs typeface="Trebuchet MS Bold" charset="0"/>
                <a:sym typeface="Trebuchet MS Bold" charset="0"/>
              </a:rPr>
              <a:t>AMIS (The Netherlands)</a:t>
            </a:r>
          </a:p>
          <a:p>
            <a:pPr algn="l">
              <a:lnSpc>
                <a:spcPct val="150000"/>
              </a:lnSpc>
              <a:defRPr/>
            </a:pPr>
            <a:r>
              <a:rPr lang="en-US" dirty="0" smtClean="0">
                <a:solidFill>
                  <a:srgbClr val="FFFFFF"/>
                </a:solidFill>
                <a:latin typeface="Trebuchet MS Bold" charset="0"/>
                <a:cs typeface="Trebuchet MS Bold" charset="0"/>
                <a:sym typeface="Trebuchet MS Bold" charset="0"/>
              </a:rPr>
              <a:t>@</a:t>
            </a:r>
            <a:r>
              <a:rPr lang="en-US" dirty="0" err="1" smtClean="0">
                <a:solidFill>
                  <a:srgbClr val="FFFFFF"/>
                </a:solidFill>
                <a:latin typeface="Trebuchet MS Bold" charset="0"/>
                <a:cs typeface="Trebuchet MS Bold" charset="0"/>
                <a:sym typeface="Trebuchet MS Bold" charset="0"/>
              </a:rPr>
              <a:t>lucasjellema</a:t>
            </a:r>
            <a:r>
              <a:rPr lang="en-US" dirty="0" smtClean="0">
                <a:solidFill>
                  <a:srgbClr val="FFFFFF"/>
                </a:solidFill>
                <a:latin typeface="Trebuchet MS Bold" charset="0"/>
                <a:cs typeface="Trebuchet MS Bold" charset="0"/>
                <a:sym typeface="Trebuchet MS Bold" charset="0"/>
              </a:rPr>
              <a:t> </a:t>
            </a:r>
          </a:p>
          <a:p>
            <a:pPr algn="l">
              <a:lnSpc>
                <a:spcPct val="150000"/>
              </a:lnSpc>
              <a:defRPr/>
            </a:pPr>
            <a:r>
              <a:rPr lang="en-US" b="1" dirty="0" smtClean="0">
                <a:solidFill>
                  <a:schemeClr val="accent6">
                    <a:lumMod val="50000"/>
                  </a:schemeClr>
                </a:solidFill>
                <a:hlinkClick r:id="rId4"/>
              </a:rPr>
              <a:t>technology.amis.nl</a:t>
            </a:r>
            <a:endParaRPr lang="en-US" dirty="0" smtClean="0">
              <a:solidFill>
                <a:srgbClr val="FFFFFF"/>
              </a:solidFill>
              <a:latin typeface="Trebuchet MS Bold" charset="0"/>
              <a:cs typeface="Trebuchet MS Bold" charset="0"/>
              <a:sym typeface="Trebuchet MS Bold" charset="0"/>
            </a:endParaRPr>
          </a:p>
          <a:p>
            <a:pPr algn="l">
              <a:lnSpc>
                <a:spcPct val="150000"/>
              </a:lnSpc>
              <a:defRPr/>
            </a:pPr>
            <a:endParaRPr lang="en-US" dirty="0">
              <a:sym typeface="Arial Bold" charset="0"/>
            </a:endParaRPr>
          </a:p>
        </p:txBody>
      </p:sp>
      <p:sp>
        <p:nvSpPr>
          <p:cNvPr id="7" name="TextBox 6"/>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12677277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Gartner </a:t>
            </a:r>
            <a:r>
              <a:rPr lang="en-US" sz="7200" dirty="0">
                <a:solidFill>
                  <a:schemeClr val="accent4">
                    <a:lumMod val="75000"/>
                  </a:schemeClr>
                </a:solidFill>
                <a:latin typeface="Trebuchet MS Bold" charset="0"/>
                <a:cs typeface="Trebuchet MS Bold" charset="0"/>
              </a:rPr>
              <a:t>– Strategic </a:t>
            </a:r>
            <a:r>
              <a:rPr lang="en-US" sz="7200" dirty="0" smtClean="0">
                <a:solidFill>
                  <a:schemeClr val="accent4">
                    <a:lumMod val="75000"/>
                  </a:schemeClr>
                </a:solidFill>
                <a:latin typeface="Trebuchet MS Bold" charset="0"/>
                <a:cs typeface="Trebuchet MS Bold" charset="0"/>
              </a:rPr>
              <a:t/>
            </a:r>
            <a:br>
              <a:rPr lang="en-US" sz="7200" dirty="0" smtClean="0">
                <a:solidFill>
                  <a:schemeClr val="accent4">
                    <a:lumMod val="75000"/>
                  </a:schemeClr>
                </a:solidFill>
                <a:latin typeface="Trebuchet MS Bold" charset="0"/>
                <a:cs typeface="Trebuchet MS Bold" charset="0"/>
              </a:rPr>
            </a:br>
            <a:r>
              <a:rPr lang="en-US" sz="7200" dirty="0" smtClean="0">
                <a:solidFill>
                  <a:schemeClr val="accent4">
                    <a:lumMod val="75000"/>
                  </a:schemeClr>
                </a:solidFill>
                <a:latin typeface="Trebuchet MS Bold" charset="0"/>
                <a:cs typeface="Trebuchet MS Bold" charset="0"/>
              </a:rPr>
              <a:t> Technology </a:t>
            </a:r>
            <a:r>
              <a:rPr lang="en-US" sz="7200" dirty="0">
                <a:solidFill>
                  <a:schemeClr val="accent4">
                    <a:lumMod val="75000"/>
                  </a:schemeClr>
                </a:solidFill>
                <a:latin typeface="Trebuchet MS Bold" charset="0"/>
                <a:cs typeface="Trebuchet MS Bold" charset="0"/>
              </a:rPr>
              <a:t>Trends 2018</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smtClean="0"/>
              <a:t>.</a:t>
            </a:r>
            <a:endParaRPr lang="nl-NL"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8" name="Picture 7"/>
          <p:cNvPicPr>
            <a:picLocks noChangeAspect="1"/>
          </p:cNvPicPr>
          <p:nvPr/>
        </p:nvPicPr>
        <p:blipFill>
          <a:blip r:embed="rId3"/>
          <a:stretch>
            <a:fillRect/>
          </a:stretch>
        </p:blipFill>
        <p:spPr>
          <a:xfrm>
            <a:off x="1755227" y="1676002"/>
            <a:ext cx="4153018" cy="4199309"/>
          </a:xfrm>
          <a:prstGeom prst="rect">
            <a:avLst/>
          </a:prstGeom>
        </p:spPr>
      </p:pic>
      <p:grpSp>
        <p:nvGrpSpPr>
          <p:cNvPr id="11" name="Group 10"/>
          <p:cNvGrpSpPr/>
          <p:nvPr/>
        </p:nvGrpSpPr>
        <p:grpSpPr>
          <a:xfrm>
            <a:off x="5012133" y="2862289"/>
            <a:ext cx="1792223" cy="714072"/>
            <a:chOff x="4352376" y="1437121"/>
            <a:chExt cx="1792223" cy="714072"/>
          </a:xfrm>
        </p:grpSpPr>
        <p:sp>
          <p:nvSpPr>
            <p:cNvPr id="12" name="Rectangular Callout 11"/>
            <p:cNvSpPr/>
            <p:nvPr/>
          </p:nvSpPr>
          <p:spPr>
            <a:xfrm>
              <a:off x="4352376" y="1437121"/>
              <a:ext cx="1792223" cy="714072"/>
            </a:xfrm>
            <a:prstGeom prst="wedgeRectCallout">
              <a:avLst>
                <a:gd name="adj1" fmla="val -120203"/>
                <a:gd name="adj2" fmla="val -43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3" name="Picture 12"/>
            <p:cNvPicPr>
              <a:picLocks noChangeAspect="1"/>
            </p:cNvPicPr>
            <p:nvPr/>
          </p:nvPicPr>
          <p:blipFill>
            <a:blip r:embed="rId4"/>
            <a:stretch>
              <a:fillRect/>
            </a:stretch>
          </p:blipFill>
          <p:spPr>
            <a:xfrm>
              <a:off x="4410260" y="1505735"/>
              <a:ext cx="1676453" cy="581219"/>
            </a:xfrm>
            <a:prstGeom prst="rect">
              <a:avLst/>
            </a:prstGeom>
          </p:spPr>
        </p:pic>
      </p:grpSp>
      <p:sp>
        <p:nvSpPr>
          <p:cNvPr id="14" name="Rectangular Callout 13"/>
          <p:cNvSpPr/>
          <p:nvPr/>
        </p:nvSpPr>
        <p:spPr>
          <a:xfrm>
            <a:off x="5546000" y="4631340"/>
            <a:ext cx="1792223" cy="1080796"/>
          </a:xfrm>
          <a:prstGeom prst="wedgeRectCallout">
            <a:avLst>
              <a:gd name="adj1" fmla="val -93544"/>
              <a:gd name="adj2" fmla="val 386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 descr="C:\Users\lucas_j\AppData\Local\Temp\SNAGHTML32fda17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627757" y="4672118"/>
            <a:ext cx="1450704" cy="3354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p:cNvPicPr>
            <a:picLocks noChangeAspect="1"/>
          </p:cNvPicPr>
          <p:nvPr/>
        </p:nvPicPr>
        <p:blipFill>
          <a:blip r:embed="rId6"/>
          <a:stretch>
            <a:fillRect/>
          </a:stretch>
        </p:blipFill>
        <p:spPr>
          <a:xfrm>
            <a:off x="5882234" y="5097786"/>
            <a:ext cx="1037232" cy="614350"/>
          </a:xfrm>
          <a:prstGeom prst="rect">
            <a:avLst/>
          </a:prstGeom>
        </p:spPr>
      </p:pic>
      <p:pic>
        <p:nvPicPr>
          <p:cNvPr id="17" name="Picture 16"/>
          <p:cNvPicPr>
            <a:picLocks noChangeAspect="1"/>
          </p:cNvPicPr>
          <p:nvPr/>
        </p:nvPicPr>
        <p:blipFill>
          <a:blip r:embed="rId7"/>
          <a:stretch>
            <a:fillRect/>
          </a:stretch>
        </p:blipFill>
        <p:spPr>
          <a:xfrm>
            <a:off x="5883733" y="5108859"/>
            <a:ext cx="469376" cy="411733"/>
          </a:xfrm>
          <a:prstGeom prst="rect">
            <a:avLst/>
          </a:prstGeom>
        </p:spPr>
      </p:pic>
    </p:spTree>
    <p:extLst>
      <p:ext uri="{BB962C8B-B14F-4D97-AF65-F5344CB8AC3E}">
        <p14:creationId xmlns:p14="http://schemas.microsoft.com/office/powerpoint/2010/main" val="365194178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Example</a:t>
            </a: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use cases</a:t>
            </a:r>
          </a:p>
        </p:txBody>
      </p:sp>
      <p:sp>
        <p:nvSpPr>
          <p:cNvPr id="3" name="Content Placeholder 2"/>
          <p:cNvSpPr>
            <a:spLocks noGrp="1"/>
          </p:cNvSpPr>
          <p:nvPr>
            <p:ph idx="1"/>
          </p:nvPr>
        </p:nvSpPr>
        <p:spPr>
          <a:xfrm>
            <a:off x="1828800" y="1825625"/>
            <a:ext cx="4305782" cy="4633048"/>
          </a:xfrm>
        </p:spPr>
        <p:txBody>
          <a:bodyPr>
            <a:normAutofit fontScale="62500" lnSpcReduction="20000"/>
          </a:bodyPr>
          <a:lstStyle/>
          <a:p>
            <a:r>
              <a:rPr lang="nl-NL" dirty="0"/>
              <a:t>Speech </a:t>
            </a:r>
            <a:r>
              <a:rPr lang="nl-NL" dirty="0" err="1"/>
              <a:t>recognition</a:t>
            </a:r>
            <a:endParaRPr lang="nl-NL" dirty="0"/>
          </a:p>
          <a:p>
            <a:r>
              <a:rPr lang="nl-NL" dirty="0" err="1"/>
              <a:t>Identify</a:t>
            </a:r>
            <a:r>
              <a:rPr lang="nl-NL" dirty="0"/>
              <a:t> </a:t>
            </a:r>
            <a:r>
              <a:rPr lang="nl-NL" dirty="0" err="1"/>
              <a:t>churn</a:t>
            </a:r>
            <a:r>
              <a:rPr lang="nl-NL" dirty="0"/>
              <a:t> </a:t>
            </a:r>
            <a:r>
              <a:rPr lang="nl-NL" dirty="0" err="1"/>
              <a:t>candidates</a:t>
            </a:r>
            <a:endParaRPr lang="nl-NL" dirty="0"/>
          </a:p>
          <a:p>
            <a:r>
              <a:rPr lang="nl-NL" dirty="0" err="1"/>
              <a:t>Intent</a:t>
            </a:r>
            <a:r>
              <a:rPr lang="nl-NL" dirty="0"/>
              <a:t> &amp; Sentiment analysis on </a:t>
            </a:r>
            <a:r>
              <a:rPr lang="nl-NL" dirty="0" err="1"/>
              <a:t>social</a:t>
            </a:r>
            <a:r>
              <a:rPr lang="nl-NL" dirty="0"/>
              <a:t> media</a:t>
            </a:r>
          </a:p>
          <a:p>
            <a:r>
              <a:rPr lang="nl-NL" dirty="0" err="1"/>
              <a:t>Upsell</a:t>
            </a:r>
            <a:r>
              <a:rPr lang="nl-NL" dirty="0"/>
              <a:t> &amp; Cross </a:t>
            </a:r>
            <a:r>
              <a:rPr lang="nl-NL" dirty="0" err="1"/>
              <a:t>Sell</a:t>
            </a:r>
            <a:endParaRPr lang="nl-NL" dirty="0"/>
          </a:p>
          <a:p>
            <a:r>
              <a:rPr lang="nl-NL" dirty="0"/>
              <a:t>Target Marketing</a:t>
            </a:r>
          </a:p>
          <a:p>
            <a:r>
              <a:rPr lang="nl-NL" dirty="0"/>
              <a:t>Customer Service</a:t>
            </a:r>
          </a:p>
          <a:p>
            <a:pPr lvl="1"/>
            <a:r>
              <a:rPr lang="nl-NL" dirty="0"/>
              <a:t>Chat bots &amp; </a:t>
            </a:r>
            <a:r>
              <a:rPr lang="nl-NL" dirty="0" err="1"/>
              <a:t>voice</a:t>
            </a:r>
            <a:r>
              <a:rPr lang="nl-NL" dirty="0"/>
              <a:t> response systems</a:t>
            </a:r>
          </a:p>
          <a:p>
            <a:r>
              <a:rPr lang="nl-NL" dirty="0" err="1"/>
              <a:t>Predictive</a:t>
            </a:r>
            <a:r>
              <a:rPr lang="nl-NL" dirty="0"/>
              <a:t> Maintenance</a:t>
            </a:r>
          </a:p>
          <a:p>
            <a:r>
              <a:rPr lang="nl-NL" dirty="0"/>
              <a:t>Gaming</a:t>
            </a:r>
          </a:p>
          <a:p>
            <a:r>
              <a:rPr lang="nl-NL" dirty="0" err="1"/>
              <a:t>Captcha</a:t>
            </a:r>
            <a:endParaRPr lang="nl-NL" dirty="0"/>
          </a:p>
          <a:p>
            <a:r>
              <a:rPr lang="nl-NL" dirty="0" err="1"/>
              <a:t>Medical</a:t>
            </a:r>
            <a:r>
              <a:rPr lang="nl-NL" dirty="0"/>
              <a:t> Diagnosis</a:t>
            </a:r>
          </a:p>
          <a:p>
            <a:r>
              <a:rPr lang="nl-NL" dirty="0" err="1"/>
              <a:t>Anomaly</a:t>
            </a:r>
            <a:r>
              <a:rPr lang="nl-NL" dirty="0"/>
              <a:t> </a:t>
            </a:r>
            <a:r>
              <a:rPr lang="nl-NL" dirty="0" err="1"/>
              <a:t>Detection</a:t>
            </a:r>
            <a:r>
              <a:rPr lang="nl-NL" dirty="0"/>
              <a:t> (</a:t>
            </a:r>
            <a:r>
              <a:rPr lang="nl-NL" dirty="0" err="1"/>
              <a:t>find</a:t>
            </a:r>
            <a:r>
              <a:rPr lang="nl-NL" dirty="0"/>
              <a:t> </a:t>
            </a:r>
            <a:r>
              <a:rPr lang="nl-NL" dirty="0" err="1"/>
              <a:t>the</a:t>
            </a:r>
            <a:r>
              <a:rPr lang="nl-NL" dirty="0"/>
              <a:t> </a:t>
            </a:r>
            <a:r>
              <a:rPr lang="nl-NL" dirty="0" err="1"/>
              <a:t>odd</a:t>
            </a:r>
            <a:r>
              <a:rPr lang="nl-NL" dirty="0"/>
              <a:t> </a:t>
            </a:r>
            <a:r>
              <a:rPr lang="nl-NL" dirty="0" err="1"/>
              <a:t>one</a:t>
            </a:r>
            <a:r>
              <a:rPr lang="nl-NL" dirty="0"/>
              <a:t> out)</a:t>
            </a:r>
          </a:p>
          <a:p>
            <a:r>
              <a:rPr lang="nl-NL" dirty="0" err="1"/>
              <a:t>Autonomous</a:t>
            </a:r>
            <a:r>
              <a:rPr lang="nl-NL" dirty="0"/>
              <a:t> </a:t>
            </a:r>
            <a:r>
              <a:rPr lang="nl-NL" dirty="0" err="1"/>
              <a:t>Cars</a:t>
            </a:r>
            <a:endParaRPr lang="nl-NL" dirty="0"/>
          </a:p>
          <a:p>
            <a:endParaRPr lang="en-US" dirty="0"/>
          </a:p>
          <a:p>
            <a:endParaRPr lang="nl-NL"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6" name="Content Placeholder 2"/>
          <p:cNvSpPr txBox="1">
            <a:spLocks/>
          </p:cNvSpPr>
          <p:nvPr/>
        </p:nvSpPr>
        <p:spPr>
          <a:xfrm>
            <a:off x="6495568" y="1825625"/>
            <a:ext cx="4305782" cy="4633048"/>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nl-NL" dirty="0" err="1"/>
              <a:t>Voter</a:t>
            </a:r>
            <a:r>
              <a:rPr lang="nl-NL" dirty="0"/>
              <a:t> Segment Analysis</a:t>
            </a:r>
          </a:p>
          <a:p>
            <a:r>
              <a:rPr lang="nl-NL" dirty="0"/>
              <a:t>Customer </a:t>
            </a:r>
            <a:r>
              <a:rPr lang="nl-NL" dirty="0" err="1"/>
              <a:t>Recommendations</a:t>
            </a:r>
            <a:endParaRPr lang="nl-NL" dirty="0"/>
          </a:p>
          <a:p>
            <a:r>
              <a:rPr lang="nl-NL" dirty="0"/>
              <a:t>Smart Data </a:t>
            </a:r>
            <a:r>
              <a:rPr lang="nl-NL" dirty="0" err="1"/>
              <a:t>Capture</a:t>
            </a:r>
            <a:endParaRPr lang="nl-NL" dirty="0"/>
          </a:p>
          <a:p>
            <a:r>
              <a:rPr lang="nl-NL" dirty="0"/>
              <a:t>Face </a:t>
            </a:r>
            <a:r>
              <a:rPr lang="nl-NL" dirty="0" err="1"/>
              <a:t>Detection</a:t>
            </a:r>
            <a:endParaRPr lang="nl-NL" dirty="0"/>
          </a:p>
          <a:p>
            <a:r>
              <a:rPr lang="nl-NL" dirty="0" err="1"/>
              <a:t>Fraud</a:t>
            </a:r>
            <a:r>
              <a:rPr lang="nl-NL" dirty="0"/>
              <a:t> Prevention</a:t>
            </a:r>
          </a:p>
          <a:p>
            <a:r>
              <a:rPr lang="nl-NL" dirty="0"/>
              <a:t>(</a:t>
            </a:r>
            <a:r>
              <a:rPr lang="nl-NL" dirty="0" err="1"/>
              <a:t>really</a:t>
            </a:r>
            <a:r>
              <a:rPr lang="nl-NL" dirty="0"/>
              <a:t> </a:t>
            </a:r>
            <a:r>
              <a:rPr lang="nl-NL" dirty="0" err="1"/>
              <a:t>good</a:t>
            </a:r>
            <a:r>
              <a:rPr lang="nl-NL" dirty="0"/>
              <a:t>) OCR</a:t>
            </a:r>
          </a:p>
          <a:p>
            <a:r>
              <a:rPr lang="nl-NL" dirty="0"/>
              <a:t>Traffic light control</a:t>
            </a:r>
          </a:p>
          <a:p>
            <a:r>
              <a:rPr lang="nl-NL" dirty="0" err="1"/>
              <a:t>Navigation</a:t>
            </a:r>
            <a:r>
              <a:rPr lang="nl-NL" dirty="0"/>
              <a:t> </a:t>
            </a:r>
          </a:p>
          <a:p>
            <a:r>
              <a:rPr lang="nl-NL" dirty="0" err="1"/>
              <a:t>Should</a:t>
            </a:r>
            <a:r>
              <a:rPr lang="nl-NL" dirty="0"/>
              <a:t> we </a:t>
            </a:r>
            <a:r>
              <a:rPr lang="nl-NL" dirty="0" err="1"/>
              <a:t>investigate</a:t>
            </a:r>
            <a:r>
              <a:rPr lang="nl-NL" dirty="0"/>
              <a:t> | do lab test?</a:t>
            </a:r>
          </a:p>
          <a:p>
            <a:r>
              <a:rPr lang="nl-NL" dirty="0"/>
              <a:t>Spam filtering</a:t>
            </a:r>
          </a:p>
          <a:p>
            <a:r>
              <a:rPr lang="nl-NL" dirty="0" err="1"/>
              <a:t>Propose</a:t>
            </a:r>
            <a:r>
              <a:rPr lang="nl-NL" dirty="0"/>
              <a:t> </a:t>
            </a:r>
            <a:r>
              <a:rPr lang="nl-NL" dirty="0" err="1"/>
              <a:t>friends</a:t>
            </a:r>
            <a:r>
              <a:rPr lang="nl-NL" dirty="0"/>
              <a:t> | </a:t>
            </a:r>
            <a:r>
              <a:rPr lang="nl-NL" dirty="0" err="1"/>
              <a:t>contacts</a:t>
            </a:r>
            <a:endParaRPr lang="nl-NL" dirty="0"/>
          </a:p>
          <a:p>
            <a:r>
              <a:rPr lang="nl-NL" dirty="0" err="1"/>
              <a:t>Troll</a:t>
            </a:r>
            <a:r>
              <a:rPr lang="nl-NL" dirty="0"/>
              <a:t> </a:t>
            </a:r>
            <a:r>
              <a:rPr lang="nl-NL" dirty="0" err="1"/>
              <a:t>detection</a:t>
            </a:r>
            <a:endParaRPr lang="nl-NL" dirty="0"/>
          </a:p>
          <a:p>
            <a:r>
              <a:rPr lang="nl-NL" dirty="0"/>
              <a:t>Auto correct</a:t>
            </a:r>
          </a:p>
          <a:p>
            <a:r>
              <a:rPr lang="nl-NL" dirty="0"/>
              <a:t>Photo </a:t>
            </a:r>
            <a:r>
              <a:rPr lang="nl-NL" dirty="0" err="1"/>
              <a:t>Tagging</a:t>
            </a:r>
            <a:r>
              <a:rPr lang="nl-NL" dirty="0"/>
              <a:t> </a:t>
            </a:r>
            <a:r>
              <a:rPr lang="nl-NL" dirty="0" err="1"/>
              <a:t>and</a:t>
            </a:r>
            <a:r>
              <a:rPr lang="nl-NL" dirty="0"/>
              <a:t> Album </a:t>
            </a:r>
            <a:r>
              <a:rPr lang="nl-NL" dirty="0" err="1"/>
              <a:t>organization</a:t>
            </a:r>
            <a:endParaRPr lang="nl-NL" dirty="0"/>
          </a:p>
          <a:p>
            <a:endParaRPr lang="en-US" dirty="0"/>
          </a:p>
        </p:txBody>
      </p:sp>
    </p:spTree>
    <p:extLst>
      <p:ext uri="{BB962C8B-B14F-4D97-AF65-F5344CB8AC3E}">
        <p14:creationId xmlns:p14="http://schemas.microsoft.com/office/powerpoint/2010/main" val="298573563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Ready</a:t>
            </a:r>
            <a:r>
              <a:rPr lang="fr-FR" sz="7200" dirty="0" smtClean="0">
                <a:solidFill>
                  <a:schemeClr val="accent4">
                    <a:lumMod val="75000"/>
                  </a:schemeClr>
                </a:solidFill>
                <a:latin typeface="Trebuchet MS Bold" charset="0"/>
                <a:cs typeface="Trebuchet MS Bold" charset="0"/>
              </a:rPr>
              <a:t> to </a:t>
            </a:r>
            <a:r>
              <a:rPr lang="fr-FR" sz="7200" dirty="0" err="1" smtClean="0">
                <a:solidFill>
                  <a:schemeClr val="accent4">
                    <a:lumMod val="75000"/>
                  </a:schemeClr>
                </a:solidFill>
                <a:latin typeface="Trebuchet MS Bold" charset="0"/>
                <a:cs typeface="Trebuchet MS Bold" charset="0"/>
              </a:rPr>
              <a:t>Run</a:t>
            </a:r>
            <a:r>
              <a:rPr lang="fr-FR" sz="7200" dirty="0" smtClean="0">
                <a:solidFill>
                  <a:schemeClr val="accent4">
                    <a:lumMod val="75000"/>
                  </a:schemeClr>
                </a:solidFill>
                <a:latin typeface="Trebuchet MS Bold" charset="0"/>
                <a:cs typeface="Trebuchet MS Bold" charset="0"/>
              </a:rPr>
              <a:t> ML </a:t>
            </a:r>
            <a:r>
              <a:rPr lang="fr-FR" sz="7200" dirty="0" err="1" smtClean="0">
                <a:solidFill>
                  <a:schemeClr val="accent4">
                    <a:lumMod val="75000"/>
                  </a:schemeClr>
                </a:solidFill>
                <a:latin typeface="Trebuchet MS Bold" charset="0"/>
                <a:cs typeface="Trebuchet MS Bold" charset="0"/>
              </a:rPr>
              <a:t>apps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7" name="Content Placeholder 6"/>
          <p:cNvSpPr>
            <a:spLocks noGrp="1"/>
          </p:cNvSpPr>
          <p:nvPr>
            <p:ph idx="1"/>
          </p:nvPr>
        </p:nvSpPr>
        <p:spPr/>
        <p:txBody>
          <a:bodyPr/>
          <a:lstStyle/>
          <a:p>
            <a:endParaRPr lang="nl-NL"/>
          </a:p>
        </p:txBody>
      </p:sp>
      <p:pic>
        <p:nvPicPr>
          <p:cNvPr id="8" name="Picture 7"/>
          <p:cNvPicPr>
            <a:picLocks noChangeAspect="1"/>
          </p:cNvPicPr>
          <p:nvPr/>
        </p:nvPicPr>
        <p:blipFill>
          <a:blip r:embed="rId3"/>
          <a:stretch>
            <a:fillRect/>
          </a:stretch>
        </p:blipFill>
        <p:spPr>
          <a:xfrm>
            <a:off x="1539432" y="1576388"/>
            <a:ext cx="3149148" cy="349068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8458456" y="1550076"/>
            <a:ext cx="2895344" cy="237473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6610862" y="4210973"/>
            <a:ext cx="3489163" cy="206225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4284226" y="1564973"/>
            <a:ext cx="3994577" cy="229254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51779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Ready</a:t>
            </a:r>
            <a:r>
              <a:rPr lang="fr-FR" sz="7200" dirty="0" smtClean="0">
                <a:solidFill>
                  <a:schemeClr val="accent4">
                    <a:lumMod val="75000"/>
                  </a:schemeClr>
                </a:solidFill>
                <a:latin typeface="Trebuchet MS Bold" charset="0"/>
                <a:cs typeface="Trebuchet MS Bold" charset="0"/>
              </a:rPr>
              <a:t> to </a:t>
            </a:r>
            <a:r>
              <a:rPr lang="fr-FR" sz="7200" dirty="0" err="1" smtClean="0">
                <a:solidFill>
                  <a:schemeClr val="accent4">
                    <a:lumMod val="75000"/>
                  </a:schemeClr>
                </a:solidFill>
                <a:latin typeface="Trebuchet MS Bold" charset="0"/>
                <a:cs typeface="Trebuchet MS Bold" charset="0"/>
              </a:rPr>
              <a:t>Run</a:t>
            </a:r>
            <a:r>
              <a:rPr lang="fr-FR" sz="7200" dirty="0" smtClean="0">
                <a:solidFill>
                  <a:schemeClr val="accent4">
                    <a:lumMod val="75000"/>
                  </a:schemeClr>
                </a:solidFill>
                <a:latin typeface="Trebuchet MS Bold" charset="0"/>
                <a:cs typeface="Trebuchet MS Bold" charset="0"/>
              </a:rPr>
              <a:t> ML </a:t>
            </a:r>
            <a:r>
              <a:rPr lang="fr-FR" sz="7200" dirty="0" err="1" smtClean="0">
                <a:solidFill>
                  <a:schemeClr val="accent4">
                    <a:lumMod val="75000"/>
                  </a:schemeClr>
                </a:solidFill>
                <a:latin typeface="Trebuchet MS Bold" charset="0"/>
                <a:cs typeface="Trebuchet MS Bold" charset="0"/>
              </a:rPr>
              <a:t>apps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7" name="Content Placeholder 6"/>
          <p:cNvSpPr>
            <a:spLocks noGrp="1"/>
          </p:cNvSpPr>
          <p:nvPr>
            <p:ph idx="1"/>
          </p:nvPr>
        </p:nvSpPr>
        <p:spPr/>
        <p:txBody>
          <a:bodyPr/>
          <a:lstStyle/>
          <a:p>
            <a:endParaRPr lang="nl-NL"/>
          </a:p>
        </p:txBody>
      </p:sp>
      <p:pic>
        <p:nvPicPr>
          <p:cNvPr id="8" name="Picture 7"/>
          <p:cNvPicPr>
            <a:picLocks noChangeAspect="1"/>
          </p:cNvPicPr>
          <p:nvPr/>
        </p:nvPicPr>
        <p:blipFill>
          <a:blip r:embed="rId3"/>
          <a:stretch>
            <a:fillRect/>
          </a:stretch>
        </p:blipFill>
        <p:spPr>
          <a:xfrm>
            <a:off x="1539432" y="1576388"/>
            <a:ext cx="3149148" cy="349068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4"/>
          <a:stretch>
            <a:fillRect/>
          </a:stretch>
        </p:blipFill>
        <p:spPr>
          <a:xfrm>
            <a:off x="8458456" y="1550076"/>
            <a:ext cx="2895344" cy="2374730"/>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5"/>
          <a:stretch>
            <a:fillRect/>
          </a:stretch>
        </p:blipFill>
        <p:spPr>
          <a:xfrm>
            <a:off x="6610862" y="4210973"/>
            <a:ext cx="3489163" cy="206225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4284226" y="1564973"/>
            <a:ext cx="3994577" cy="2292540"/>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7"/>
          <a:stretch>
            <a:fillRect/>
          </a:stretch>
        </p:blipFill>
        <p:spPr>
          <a:xfrm>
            <a:off x="2986454" y="1440094"/>
            <a:ext cx="6590120" cy="478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2814768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Products</a:t>
            </a: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with</a:t>
            </a:r>
            <a:r>
              <a:rPr lang="fr-FR" sz="5400" dirty="0" smtClean="0">
                <a:solidFill>
                  <a:schemeClr val="accent4">
                    <a:lumMod val="75000"/>
                  </a:schemeClr>
                </a:solidFill>
                <a:latin typeface="Trebuchet MS Bold" charset="0"/>
                <a:cs typeface="Trebuchet MS Bold" charset="0"/>
              </a:rPr>
              <a:t> ML </a:t>
            </a:r>
            <a:r>
              <a:rPr lang="fr-FR" sz="5400" dirty="0" err="1" smtClean="0">
                <a:solidFill>
                  <a:schemeClr val="accent4">
                    <a:lumMod val="75000"/>
                  </a:schemeClr>
                </a:solidFill>
                <a:latin typeface="Trebuchet MS Bold" charset="0"/>
                <a:cs typeface="Trebuchet MS Bold" charset="0"/>
              </a:rPr>
              <a:t>inside</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26" name="Picture 2" descr="Image result for amazon ech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492" y="1753318"/>
            <a:ext cx="3182554" cy="318255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lf driving ca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17859" y="3887760"/>
            <a:ext cx="3451382" cy="226640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rone ai"/>
          <p:cNvPicPr>
            <a:picLocks noChangeAspect="1" noChangeArrowheads="1"/>
          </p:cNvPicPr>
          <p:nvPr/>
        </p:nvPicPr>
        <p:blipFill>
          <a:blip r:embed="rId5" cstate="print">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6161777" y="1691164"/>
            <a:ext cx="3711302" cy="2258751"/>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potify machine learning"/>
          <p:cNvPicPr>
            <a:picLocks noChangeAspect="1" noChangeArrowheads="1"/>
          </p:cNvPicPr>
          <p:nvPr/>
        </p:nvPicPr>
        <p:blipFill>
          <a:blip r:embed="rId6">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8017428" y="4030466"/>
            <a:ext cx="3562631" cy="20046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601666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The </a:t>
            </a:r>
            <a:r>
              <a:rPr lang="fr-FR" sz="7200" dirty="0">
                <a:solidFill>
                  <a:schemeClr val="accent4">
                    <a:lumMod val="75000"/>
                  </a:schemeClr>
                </a:solidFill>
                <a:latin typeface="Trebuchet MS Bold" charset="0"/>
                <a:cs typeface="Trebuchet MS Bold" charset="0"/>
              </a:rPr>
              <a:t>Data Science workflow</a:t>
            </a:r>
          </a:p>
        </p:txBody>
      </p:sp>
      <p:sp>
        <p:nvSpPr>
          <p:cNvPr id="3" name="Content Placeholder 2"/>
          <p:cNvSpPr>
            <a:spLocks noGrp="1"/>
          </p:cNvSpPr>
          <p:nvPr>
            <p:ph idx="1"/>
          </p:nvPr>
        </p:nvSpPr>
        <p:spPr>
          <a:xfrm>
            <a:off x="1828800" y="1825625"/>
            <a:ext cx="9525000" cy="4351338"/>
          </a:xfrm>
        </p:spPr>
        <p:txBody>
          <a:bodyPr>
            <a:normAutofit fontScale="92500" lnSpcReduction="20000"/>
          </a:bodyPr>
          <a:lstStyle/>
          <a:p>
            <a:r>
              <a:rPr lang="nl-NL" dirty="0"/>
              <a:t>Set Business Goal – research scope, </a:t>
            </a:r>
            <a:r>
              <a:rPr lang="nl-NL" dirty="0" err="1"/>
              <a:t>objectives</a:t>
            </a:r>
            <a:endParaRPr lang="nl-NL" dirty="0"/>
          </a:p>
          <a:p>
            <a:r>
              <a:rPr lang="nl-NL" dirty="0" err="1"/>
              <a:t>Gather</a:t>
            </a:r>
            <a:r>
              <a:rPr lang="nl-NL" dirty="0"/>
              <a:t> data</a:t>
            </a:r>
          </a:p>
          <a:p>
            <a:r>
              <a:rPr lang="nl-NL" dirty="0" err="1"/>
              <a:t>Prepare</a:t>
            </a:r>
            <a:r>
              <a:rPr lang="nl-NL" dirty="0"/>
              <a:t> data</a:t>
            </a:r>
          </a:p>
          <a:p>
            <a:pPr lvl="1"/>
            <a:r>
              <a:rPr lang="nl-NL" dirty="0" err="1"/>
              <a:t>Cleanse</a:t>
            </a:r>
            <a:r>
              <a:rPr lang="nl-NL" dirty="0"/>
              <a:t>, </a:t>
            </a:r>
            <a:r>
              <a:rPr lang="nl-NL" dirty="0" err="1"/>
              <a:t>transform</a:t>
            </a:r>
            <a:r>
              <a:rPr lang="nl-NL" dirty="0"/>
              <a:t> (</a:t>
            </a:r>
            <a:r>
              <a:rPr lang="nl-NL" dirty="0" err="1"/>
              <a:t>wrangle</a:t>
            </a:r>
            <a:r>
              <a:rPr lang="nl-NL" dirty="0"/>
              <a:t>), combine (</a:t>
            </a:r>
            <a:r>
              <a:rPr lang="nl-NL" dirty="0" err="1"/>
              <a:t>merge</a:t>
            </a:r>
            <a:r>
              <a:rPr lang="nl-NL" dirty="0"/>
              <a:t>, </a:t>
            </a:r>
            <a:r>
              <a:rPr lang="nl-NL" dirty="0" err="1"/>
              <a:t>enrich</a:t>
            </a:r>
            <a:r>
              <a:rPr lang="nl-NL" dirty="0"/>
              <a:t>)</a:t>
            </a:r>
          </a:p>
          <a:p>
            <a:r>
              <a:rPr lang="nl-NL" dirty="0" err="1"/>
              <a:t>Explore</a:t>
            </a:r>
            <a:r>
              <a:rPr lang="nl-NL" dirty="0"/>
              <a:t> data</a:t>
            </a:r>
          </a:p>
          <a:p>
            <a:r>
              <a:rPr lang="nl-NL" dirty="0">
                <a:solidFill>
                  <a:srgbClr val="002060"/>
                </a:solidFill>
              </a:rPr>
              <a:t>Model Data</a:t>
            </a:r>
          </a:p>
          <a:p>
            <a:pPr lvl="1"/>
            <a:r>
              <a:rPr lang="nl-NL" dirty="0">
                <a:solidFill>
                  <a:srgbClr val="002060"/>
                </a:solidFill>
              </a:rPr>
              <a:t>Select model, train model, test model</a:t>
            </a:r>
          </a:p>
          <a:p>
            <a:r>
              <a:rPr lang="nl-NL" dirty="0"/>
              <a:t>Present </a:t>
            </a:r>
            <a:r>
              <a:rPr lang="nl-NL" dirty="0" err="1"/>
              <a:t>findings</a:t>
            </a:r>
            <a:r>
              <a:rPr lang="nl-NL" dirty="0"/>
              <a:t> </a:t>
            </a:r>
            <a:r>
              <a:rPr lang="nl-NL" dirty="0" err="1"/>
              <a:t>and</a:t>
            </a:r>
            <a:r>
              <a:rPr lang="nl-NL" dirty="0"/>
              <a:t> </a:t>
            </a:r>
            <a:r>
              <a:rPr lang="nl-NL" dirty="0" err="1"/>
              <a:t>recommend</a:t>
            </a:r>
            <a:r>
              <a:rPr lang="nl-NL" dirty="0"/>
              <a:t> next steps</a:t>
            </a:r>
          </a:p>
          <a:p>
            <a:r>
              <a:rPr lang="nl-NL" dirty="0" err="1"/>
              <a:t>Apply</a:t>
            </a:r>
            <a:r>
              <a:rPr lang="nl-NL" dirty="0"/>
              <a:t>:</a:t>
            </a:r>
          </a:p>
          <a:p>
            <a:pPr lvl="1"/>
            <a:r>
              <a:rPr lang="nl-NL" dirty="0"/>
              <a:t>Make </a:t>
            </a:r>
            <a:r>
              <a:rPr lang="nl-NL" dirty="0" err="1"/>
              <a:t>use</a:t>
            </a:r>
            <a:r>
              <a:rPr lang="nl-NL" dirty="0"/>
              <a:t> of </a:t>
            </a:r>
            <a:r>
              <a:rPr lang="nl-NL" dirty="0" err="1"/>
              <a:t>insights</a:t>
            </a:r>
            <a:r>
              <a:rPr lang="nl-NL" dirty="0"/>
              <a:t> in business </a:t>
            </a:r>
            <a:r>
              <a:rPr lang="nl-NL" dirty="0" err="1" smtClean="0"/>
              <a:t>decisions</a:t>
            </a:r>
            <a:r>
              <a:rPr lang="nl-NL" dirty="0" smtClean="0"/>
              <a:t> &amp; operations</a:t>
            </a:r>
            <a:endParaRPr lang="nl-NL" dirty="0"/>
          </a:p>
          <a:p>
            <a:pPr lvl="1"/>
            <a:r>
              <a:rPr lang="nl-NL" dirty="0" err="1"/>
              <a:t>Automate</a:t>
            </a:r>
            <a:r>
              <a:rPr lang="nl-NL" dirty="0"/>
              <a:t> Data </a:t>
            </a:r>
            <a:r>
              <a:rPr lang="nl-NL" dirty="0" err="1"/>
              <a:t>Gathering</a:t>
            </a:r>
            <a:r>
              <a:rPr lang="nl-NL" dirty="0"/>
              <a:t> &amp; </a:t>
            </a:r>
            <a:r>
              <a:rPr lang="nl-NL" dirty="0" err="1"/>
              <a:t>Preparation</a:t>
            </a:r>
            <a:r>
              <a:rPr lang="nl-NL" dirty="0"/>
              <a:t>, </a:t>
            </a:r>
            <a:r>
              <a:rPr lang="nl-NL" dirty="0" err="1"/>
              <a:t>Deploy</a:t>
            </a:r>
            <a:r>
              <a:rPr lang="nl-NL" dirty="0"/>
              <a:t> Model, </a:t>
            </a:r>
            <a:r>
              <a:rPr lang="nl-NL" dirty="0" err="1"/>
              <a:t>Embed</a:t>
            </a:r>
            <a:r>
              <a:rPr lang="nl-NL" dirty="0"/>
              <a:t> Model in </a:t>
            </a:r>
            <a:r>
              <a:rPr lang="nl-NL" dirty="0" err="1"/>
              <a:t>operational</a:t>
            </a:r>
            <a:r>
              <a:rPr lang="nl-NL" dirty="0"/>
              <a:t> systems </a:t>
            </a:r>
          </a:p>
          <a:p>
            <a:endParaRPr lang="nl-NL" dirty="0" smtClean="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descr="Image result for iterativ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73558" y="3133179"/>
            <a:ext cx="3626169" cy="10110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5"/>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6592" y="1053244"/>
            <a:ext cx="3645408" cy="32025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412768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Data </a:t>
            </a:r>
            <a:r>
              <a:rPr lang="fr-FR" sz="7200" dirty="0" err="1">
                <a:solidFill>
                  <a:schemeClr val="accent4">
                    <a:lumMod val="75000"/>
                  </a:schemeClr>
                </a:solidFill>
                <a:latin typeface="Trebuchet MS Bold" charset="0"/>
                <a:cs typeface="Trebuchet MS Bold" charset="0"/>
              </a:rPr>
              <a:t>Discovery</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smtClean="0"/>
              <a:t>.</a:t>
            </a:r>
            <a:endParaRPr lang="nl-NL"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aphicFrame>
        <p:nvGraphicFramePr>
          <p:cNvPr id="6" name="Table 5"/>
          <p:cNvGraphicFramePr>
            <a:graphicFrameLocks noGrp="1"/>
          </p:cNvGraphicFramePr>
          <p:nvPr>
            <p:extLst>
              <p:ext uri="{D42A27DB-BD31-4B8C-83A1-F6EECF244321}">
                <p14:modId xmlns:p14="http://schemas.microsoft.com/office/powerpoint/2010/main" val="1833099150"/>
              </p:ext>
            </p:extLst>
          </p:nvPr>
        </p:nvGraphicFramePr>
        <p:xfrm>
          <a:off x="1693926" y="1404112"/>
          <a:ext cx="9156955" cy="4783328"/>
        </p:xfrm>
        <a:graphic>
          <a:graphicData uri="http://schemas.openxmlformats.org/drawingml/2006/table">
            <a:tbl>
              <a:tblPr firstRow="1" bandRow="1">
                <a:tableStyleId>{5C22544A-7EE6-4342-B048-85BDC9FD1C3A}</a:tableStyleId>
              </a:tblPr>
              <a:tblGrid>
                <a:gridCol w="1488747">
                  <a:extLst>
                    <a:ext uri="{9D8B030D-6E8A-4147-A177-3AD203B41FA5}">
                      <a16:colId xmlns:a16="http://schemas.microsoft.com/office/drawing/2014/main" val="20000"/>
                    </a:ext>
                  </a:extLst>
                </a:gridCol>
                <a:gridCol w="1258000">
                  <a:extLst>
                    <a:ext uri="{9D8B030D-6E8A-4147-A177-3AD203B41FA5}">
                      <a16:colId xmlns:a16="http://schemas.microsoft.com/office/drawing/2014/main" val="20001"/>
                    </a:ext>
                  </a:extLst>
                </a:gridCol>
                <a:gridCol w="1041869">
                  <a:extLst>
                    <a:ext uri="{9D8B030D-6E8A-4147-A177-3AD203B41FA5}">
                      <a16:colId xmlns:a16="http://schemas.microsoft.com/office/drawing/2014/main" val="20002"/>
                    </a:ext>
                  </a:extLst>
                </a:gridCol>
                <a:gridCol w="1420731">
                  <a:extLst>
                    <a:ext uri="{9D8B030D-6E8A-4147-A177-3AD203B41FA5}">
                      <a16:colId xmlns:a16="http://schemas.microsoft.com/office/drawing/2014/main" val="20003"/>
                    </a:ext>
                  </a:extLst>
                </a:gridCol>
                <a:gridCol w="757723">
                  <a:extLst>
                    <a:ext uri="{9D8B030D-6E8A-4147-A177-3AD203B41FA5}">
                      <a16:colId xmlns:a16="http://schemas.microsoft.com/office/drawing/2014/main" val="20004"/>
                    </a:ext>
                  </a:extLst>
                </a:gridCol>
                <a:gridCol w="1231300">
                  <a:extLst>
                    <a:ext uri="{9D8B030D-6E8A-4147-A177-3AD203B41FA5}">
                      <a16:colId xmlns:a16="http://schemas.microsoft.com/office/drawing/2014/main" val="20005"/>
                    </a:ext>
                  </a:extLst>
                </a:gridCol>
                <a:gridCol w="1958585">
                  <a:extLst>
                    <a:ext uri="{9D8B030D-6E8A-4147-A177-3AD203B41FA5}">
                      <a16:colId xmlns:a16="http://schemas.microsoft.com/office/drawing/2014/main" val="20006"/>
                    </a:ext>
                  </a:extLst>
                </a:gridCol>
              </a:tblGrid>
              <a:tr h="433896">
                <a:tc>
                  <a:txBody>
                    <a:bodyPr/>
                    <a:lstStyle/>
                    <a:p>
                      <a:r>
                        <a:rPr lang="nl-NL" sz="2000" dirty="0" smtClean="0"/>
                        <a:t>A</a:t>
                      </a:r>
                      <a:endParaRPr lang="en-US" sz="2000" dirty="0"/>
                    </a:p>
                  </a:txBody>
                  <a:tcPr marL="173403" marR="173403" marT="65024" marB="65024"/>
                </a:tc>
                <a:tc>
                  <a:txBody>
                    <a:bodyPr/>
                    <a:lstStyle/>
                    <a:p>
                      <a:r>
                        <a:rPr lang="nl-NL" sz="2000" dirty="0" smtClean="0"/>
                        <a:t>B</a:t>
                      </a:r>
                      <a:endParaRPr lang="en-US" sz="2000" dirty="0"/>
                    </a:p>
                  </a:txBody>
                  <a:tcPr marL="173403" marR="173403" marT="65024" marB="65024"/>
                </a:tc>
                <a:tc>
                  <a:txBody>
                    <a:bodyPr/>
                    <a:lstStyle/>
                    <a:p>
                      <a:r>
                        <a:rPr lang="nl-NL" sz="2000" dirty="0" smtClean="0"/>
                        <a:t>C</a:t>
                      </a:r>
                      <a:endParaRPr lang="en-US" sz="2000" dirty="0"/>
                    </a:p>
                  </a:txBody>
                  <a:tcPr marL="173403" marR="173403" marT="65024" marB="65024"/>
                </a:tc>
                <a:tc>
                  <a:txBody>
                    <a:bodyPr/>
                    <a:lstStyle/>
                    <a:p>
                      <a:r>
                        <a:rPr lang="nl-NL" sz="2000" dirty="0" smtClean="0"/>
                        <a:t>D</a:t>
                      </a:r>
                      <a:endParaRPr lang="en-US" sz="2000" dirty="0"/>
                    </a:p>
                  </a:txBody>
                  <a:tcPr marL="173403" marR="173403" marT="65024" marB="65024"/>
                </a:tc>
                <a:tc>
                  <a:txBody>
                    <a:bodyPr/>
                    <a:lstStyle/>
                    <a:p>
                      <a:r>
                        <a:rPr lang="nl-NL" sz="2000" dirty="0" smtClean="0"/>
                        <a:t>E</a:t>
                      </a:r>
                      <a:endParaRPr lang="en-US" sz="2000" dirty="0"/>
                    </a:p>
                  </a:txBody>
                  <a:tcPr marL="173403" marR="173403" marT="65024" marB="65024"/>
                </a:tc>
                <a:tc>
                  <a:txBody>
                    <a:bodyPr/>
                    <a:lstStyle/>
                    <a:p>
                      <a:r>
                        <a:rPr lang="nl-NL" sz="2000" dirty="0" smtClean="0"/>
                        <a:t>F</a:t>
                      </a:r>
                      <a:endParaRPr lang="en-US" sz="2000" dirty="0"/>
                    </a:p>
                  </a:txBody>
                  <a:tcPr marL="173403" marR="173403" marT="65024" marB="65024"/>
                </a:tc>
                <a:tc>
                  <a:txBody>
                    <a:bodyPr/>
                    <a:lstStyle/>
                    <a:p>
                      <a:r>
                        <a:rPr lang="nl-NL" sz="2000" dirty="0" smtClean="0"/>
                        <a:t>G</a:t>
                      </a:r>
                      <a:endParaRPr lang="en-US" sz="2000" dirty="0"/>
                    </a:p>
                  </a:txBody>
                  <a:tcPr marL="173403" marR="173403" marT="65024" marB="65024"/>
                </a:tc>
                <a:extLst>
                  <a:ext uri="{0D108BD9-81ED-4DB2-BD59-A6C34878D82A}">
                    <a16:rowId xmlns:a16="http://schemas.microsoft.com/office/drawing/2014/main" val="10000"/>
                  </a:ext>
                </a:extLst>
              </a:tr>
              <a:tr h="433896">
                <a:tc>
                  <a:txBody>
                    <a:bodyPr/>
                    <a:lstStyle/>
                    <a:p>
                      <a:r>
                        <a:rPr lang="en-US" sz="2000" dirty="0" smtClean="0"/>
                        <a:t>1104534</a:t>
                      </a:r>
                      <a:endParaRPr lang="en-US" sz="2000" dirty="0"/>
                    </a:p>
                  </a:txBody>
                  <a:tcPr marL="173403" marR="173403" marT="65024" marB="65024"/>
                </a:tc>
                <a:tc>
                  <a:txBody>
                    <a:bodyPr/>
                    <a:lstStyle/>
                    <a:p>
                      <a:r>
                        <a:rPr lang="nl-NL" sz="2000" dirty="0" smtClean="0"/>
                        <a:t>ZTR</a:t>
                      </a:r>
                      <a:endParaRPr lang="en-US" sz="2000" dirty="0"/>
                    </a:p>
                  </a:txBody>
                  <a:tcPr marL="173403" marR="173403" marT="65024" marB="65024"/>
                </a:tc>
                <a:tc>
                  <a:txBody>
                    <a:bodyPr/>
                    <a:lstStyle/>
                    <a:p>
                      <a:r>
                        <a:rPr lang="nl-NL" sz="2000" dirty="0" smtClean="0"/>
                        <a:t>0.1</a:t>
                      </a:r>
                      <a:endParaRPr lang="en-US" sz="2000" dirty="0"/>
                    </a:p>
                  </a:txBody>
                  <a:tcPr marL="173403" marR="173403" marT="65024" marB="65024"/>
                </a:tc>
                <a:tc>
                  <a:txBody>
                    <a:bodyPr/>
                    <a:lstStyle/>
                    <a:p>
                      <a:r>
                        <a:rPr lang="nl-NL" sz="2000" dirty="0" smtClean="0"/>
                        <a:t>anijs</a:t>
                      </a:r>
                      <a:endParaRPr lang="en-US" sz="2000" dirty="0"/>
                    </a:p>
                  </a:txBody>
                  <a:tcPr marL="173403" marR="173403" marT="65024" marB="65024"/>
                </a:tc>
                <a:tc>
                  <a:txBody>
                    <a:bodyPr/>
                    <a:lstStyle/>
                    <a:p>
                      <a:r>
                        <a:rPr lang="nl-NL" sz="2000" dirty="0" smtClean="0"/>
                        <a:t>2</a:t>
                      </a:r>
                      <a:endParaRPr lang="en-US" sz="2000" dirty="0"/>
                    </a:p>
                  </a:txBody>
                  <a:tcPr marL="173403" marR="173403" marT="65024" marB="65024"/>
                </a:tc>
                <a:tc>
                  <a:txBody>
                    <a:bodyPr/>
                    <a:lstStyle/>
                    <a:p>
                      <a:r>
                        <a:rPr lang="nl-NL" sz="2000" dirty="0" smtClean="0"/>
                        <a:t>36</a:t>
                      </a:r>
                      <a:endParaRPr lang="en-US" sz="2000" dirty="0"/>
                    </a:p>
                  </a:txBody>
                  <a:tcPr marL="173403" marR="173403" marT="65024" marB="65024"/>
                </a:tc>
                <a:tc>
                  <a:txBody>
                    <a:bodyPr/>
                    <a:lstStyle/>
                    <a:p>
                      <a:r>
                        <a:rPr lang="nl-NL" sz="2000" dirty="0" smtClean="0"/>
                        <a:t>T</a:t>
                      </a:r>
                      <a:endParaRPr lang="en-US" sz="2000" dirty="0"/>
                    </a:p>
                  </a:txBody>
                  <a:tcPr marL="173403" marR="173403" marT="65024" marB="65024"/>
                </a:tc>
                <a:extLst>
                  <a:ext uri="{0D108BD9-81ED-4DB2-BD59-A6C34878D82A}">
                    <a16:rowId xmlns:a16="http://schemas.microsoft.com/office/drawing/2014/main" val="10001"/>
                  </a:ext>
                </a:extLst>
              </a:tr>
              <a:tr h="433896">
                <a:tc>
                  <a:txBody>
                    <a:bodyPr/>
                    <a:lstStyle/>
                    <a:p>
                      <a:r>
                        <a:rPr lang="en-US" sz="2000" dirty="0" smtClean="0"/>
                        <a:t>631148</a:t>
                      </a:r>
                      <a:endParaRPr lang="en-US" sz="2000" dirty="0"/>
                    </a:p>
                  </a:txBody>
                  <a:tcPr marL="173403" marR="173403" marT="65024" marB="65024"/>
                </a:tc>
                <a:tc>
                  <a:txBody>
                    <a:bodyPr/>
                    <a:lstStyle/>
                    <a:p>
                      <a:r>
                        <a:rPr lang="nl-NL" sz="2000" dirty="0" smtClean="0"/>
                        <a:t>ESE</a:t>
                      </a:r>
                      <a:endParaRPr lang="en-US" sz="2000" dirty="0"/>
                    </a:p>
                  </a:txBody>
                  <a:tcPr marL="173403" marR="173403" marT="65024" marB="65024"/>
                </a:tc>
                <a:tc>
                  <a:txBody>
                    <a:bodyPr/>
                    <a:lstStyle/>
                    <a:p>
                      <a:r>
                        <a:rPr lang="nl-NL" sz="2000" dirty="0" smtClean="0"/>
                        <a:t>132</a:t>
                      </a:r>
                      <a:endParaRPr lang="en-US" sz="2000" dirty="0"/>
                    </a:p>
                  </a:txBody>
                  <a:tcPr marL="173403" marR="173403" marT="65024" marB="65024"/>
                </a:tc>
                <a:tc>
                  <a:txBody>
                    <a:bodyPr/>
                    <a:lstStyle/>
                    <a:p>
                      <a:r>
                        <a:rPr lang="nl-NL" sz="2000" dirty="0" smtClean="0"/>
                        <a:t>rivier</a:t>
                      </a:r>
                      <a:endParaRPr lang="en-US" sz="2000" dirty="0"/>
                    </a:p>
                  </a:txBody>
                  <a:tcPr marL="173403" marR="173403" marT="65024" marB="65024"/>
                </a:tc>
                <a:tc>
                  <a:txBody>
                    <a:bodyPr/>
                    <a:lstStyle/>
                    <a:p>
                      <a:r>
                        <a:rPr lang="nl-NL" sz="2000" dirty="0" smtClean="0"/>
                        <a:t>0</a:t>
                      </a:r>
                      <a:endParaRPr lang="en-US" sz="2000" dirty="0"/>
                    </a:p>
                  </a:txBody>
                  <a:tcPr marL="173403" marR="173403" marT="65024" marB="65024"/>
                </a:tc>
                <a:tc>
                  <a:txBody>
                    <a:bodyPr/>
                    <a:lstStyle/>
                    <a:p>
                      <a:r>
                        <a:rPr lang="nl-NL" sz="2000" dirty="0" smtClean="0"/>
                        <a:t>21</a:t>
                      </a:r>
                      <a:endParaRPr lang="en-US" sz="2000" dirty="0"/>
                    </a:p>
                  </a:txBody>
                  <a:tcPr marL="173403" marR="173403" marT="65024" marB="65024"/>
                </a:tc>
                <a:tc>
                  <a:txBody>
                    <a:bodyPr/>
                    <a:lstStyle/>
                    <a:p>
                      <a:r>
                        <a:rPr lang="nl-NL" sz="2000" dirty="0" smtClean="0"/>
                        <a:t>S</a:t>
                      </a:r>
                      <a:endParaRPr lang="en-US" sz="2000" dirty="0"/>
                    </a:p>
                  </a:txBody>
                  <a:tcPr marL="173403" marR="173403" marT="65024" marB="65024"/>
                </a:tc>
                <a:extLst>
                  <a:ext uri="{0D108BD9-81ED-4DB2-BD59-A6C34878D82A}">
                    <a16:rowId xmlns:a16="http://schemas.microsoft.com/office/drawing/2014/main" val="10002"/>
                  </a:ext>
                </a:extLst>
              </a:tr>
              <a:tr h="433896">
                <a:tc>
                  <a:txBody>
                    <a:bodyPr/>
                    <a:lstStyle/>
                    <a:p>
                      <a:r>
                        <a:rPr lang="en-US" sz="2000" dirty="0" smtClean="0"/>
                        <a:t>-3</a:t>
                      </a:r>
                      <a:endParaRPr lang="en-US" sz="2000" dirty="0"/>
                    </a:p>
                  </a:txBody>
                  <a:tcPr marL="173403" marR="173403" marT="65024" marB="65024"/>
                </a:tc>
                <a:tc>
                  <a:txBody>
                    <a:bodyPr/>
                    <a:lstStyle/>
                    <a:p>
                      <a:r>
                        <a:rPr lang="nl-NL" sz="2000" dirty="0" smtClean="0"/>
                        <a:t>WGN</a:t>
                      </a:r>
                      <a:endParaRPr lang="en-US" sz="2000" dirty="0"/>
                    </a:p>
                  </a:txBody>
                  <a:tcPr marL="173403" marR="173403" marT="65024" marB="65024"/>
                </a:tc>
                <a:tc>
                  <a:txBody>
                    <a:bodyPr/>
                    <a:lstStyle/>
                    <a:p>
                      <a:r>
                        <a:rPr lang="nl-NL" sz="2000" dirty="0" smtClean="0"/>
                        <a:t>71</a:t>
                      </a:r>
                      <a:endParaRPr lang="en-US" sz="2000" dirty="0"/>
                    </a:p>
                  </a:txBody>
                  <a:tcPr marL="173403" marR="173403" marT="65024" marB="65024"/>
                </a:tc>
                <a:tc>
                  <a:txBody>
                    <a:bodyPr/>
                    <a:lstStyle/>
                    <a:p>
                      <a:r>
                        <a:rPr lang="nl-NL" sz="2000" dirty="0" smtClean="0"/>
                        <a:t>appel</a:t>
                      </a:r>
                      <a:endParaRPr lang="en-US" sz="2000" dirty="0"/>
                    </a:p>
                  </a:txBody>
                  <a:tcPr marL="173403" marR="173403" marT="65024" marB="65024"/>
                </a:tc>
                <a:tc>
                  <a:txBody>
                    <a:bodyPr/>
                    <a:lstStyle/>
                    <a:p>
                      <a:r>
                        <a:rPr lang="nl-NL" sz="2000" dirty="0" smtClean="0"/>
                        <a:t>0</a:t>
                      </a:r>
                      <a:endParaRPr lang="en-US" sz="2000" dirty="0"/>
                    </a:p>
                  </a:txBody>
                  <a:tcPr marL="173403" marR="173403" marT="65024" marB="65024"/>
                </a:tc>
                <a:tc>
                  <a:txBody>
                    <a:bodyPr/>
                    <a:lstStyle/>
                    <a:p>
                      <a:r>
                        <a:rPr lang="nl-NL" sz="2000" dirty="0" smtClean="0"/>
                        <a:t>1</a:t>
                      </a:r>
                      <a:endParaRPr lang="en-US" sz="2000" dirty="0"/>
                    </a:p>
                  </a:txBody>
                  <a:tcPr marL="173403" marR="173403" marT="65024" marB="65024"/>
                </a:tc>
                <a:tc>
                  <a:txBody>
                    <a:bodyPr/>
                    <a:lstStyle/>
                    <a:p>
                      <a:r>
                        <a:rPr lang="nl-NL" sz="2000" dirty="0" smtClean="0"/>
                        <a:t>-</a:t>
                      </a:r>
                      <a:endParaRPr lang="en-US" sz="2000" dirty="0"/>
                    </a:p>
                  </a:txBody>
                  <a:tcPr marL="173403" marR="173403" marT="65024" marB="65024"/>
                </a:tc>
                <a:extLst>
                  <a:ext uri="{0D108BD9-81ED-4DB2-BD59-A6C34878D82A}">
                    <a16:rowId xmlns:a16="http://schemas.microsoft.com/office/drawing/2014/main" val="10003"/>
                  </a:ext>
                </a:extLst>
              </a:tr>
              <a:tr h="433896">
                <a:tc>
                  <a:txBody>
                    <a:bodyPr/>
                    <a:lstStyle/>
                    <a:p>
                      <a:r>
                        <a:rPr lang="en-US" sz="2000" dirty="0" smtClean="0"/>
                        <a:t>1262300</a:t>
                      </a:r>
                      <a:endParaRPr lang="en-US" sz="2000" dirty="0"/>
                    </a:p>
                  </a:txBody>
                  <a:tcPr marL="173403" marR="173403" marT="65024" marB="65024"/>
                </a:tc>
                <a:tc>
                  <a:txBody>
                    <a:bodyPr/>
                    <a:lstStyle/>
                    <a:p>
                      <a:r>
                        <a:rPr lang="nl-NL" sz="2000" dirty="0" smtClean="0"/>
                        <a:t>ZTR</a:t>
                      </a:r>
                      <a:endParaRPr lang="en-US" sz="2000" dirty="0"/>
                    </a:p>
                  </a:txBody>
                  <a:tcPr marL="173403" marR="173403" marT="65024" marB="65024"/>
                </a:tc>
                <a:tc>
                  <a:txBody>
                    <a:bodyPr/>
                    <a:lstStyle/>
                    <a:p>
                      <a:r>
                        <a:rPr lang="nl-NL" sz="2000" dirty="0" smtClean="0"/>
                        <a:t>56</a:t>
                      </a:r>
                      <a:endParaRPr lang="en-US" sz="2000" dirty="0"/>
                    </a:p>
                  </a:txBody>
                  <a:tcPr marL="173403" marR="173403" marT="65024" marB="65024"/>
                </a:tc>
                <a:tc>
                  <a:txBody>
                    <a:bodyPr/>
                    <a:lstStyle/>
                    <a:p>
                      <a:r>
                        <a:rPr lang="nl-NL" sz="2000" dirty="0" smtClean="0"/>
                        <a:t>zes</a:t>
                      </a:r>
                      <a:endParaRPr lang="en-US" sz="2000" dirty="0"/>
                    </a:p>
                  </a:txBody>
                  <a:tcPr marL="173403" marR="173403" marT="65024" marB="65024"/>
                </a:tc>
                <a:tc>
                  <a:txBody>
                    <a:bodyPr/>
                    <a:lstStyle/>
                    <a:p>
                      <a:r>
                        <a:rPr lang="nl-NL" sz="2000" dirty="0" smtClean="0"/>
                        <a:t>2</a:t>
                      </a:r>
                      <a:endParaRPr lang="en-US" sz="2000" dirty="0"/>
                    </a:p>
                  </a:txBody>
                  <a:tcPr marL="173403" marR="173403" marT="65024" marB="65024"/>
                </a:tc>
                <a:tc>
                  <a:txBody>
                    <a:bodyPr/>
                    <a:lstStyle/>
                    <a:p>
                      <a:r>
                        <a:rPr lang="nl-NL" sz="2000" dirty="0" smtClean="0"/>
                        <a:t>41</a:t>
                      </a:r>
                      <a:endParaRPr lang="en-US" sz="2000" dirty="0"/>
                    </a:p>
                  </a:txBody>
                  <a:tcPr marL="173403" marR="173403" marT="65024" marB="65024"/>
                </a:tc>
                <a:tc>
                  <a:txBody>
                    <a:bodyPr/>
                    <a:lstStyle/>
                    <a:p>
                      <a:r>
                        <a:rPr lang="nl-NL" sz="2000" dirty="0" smtClean="0"/>
                        <a:t>T</a:t>
                      </a:r>
                      <a:endParaRPr lang="en-US" sz="2000" dirty="0"/>
                    </a:p>
                  </a:txBody>
                  <a:tcPr marL="173403" marR="173403" marT="65024" marB="65024"/>
                </a:tc>
                <a:extLst>
                  <a:ext uri="{0D108BD9-81ED-4DB2-BD59-A6C34878D82A}">
                    <a16:rowId xmlns:a16="http://schemas.microsoft.com/office/drawing/2014/main" val="10004"/>
                  </a:ext>
                </a:extLst>
              </a:tr>
              <a:tr h="433896">
                <a:tc>
                  <a:txBody>
                    <a:bodyPr/>
                    <a:lstStyle/>
                    <a:p>
                      <a:r>
                        <a:rPr lang="en-US" sz="2000" dirty="0" smtClean="0"/>
                        <a:t>315529</a:t>
                      </a:r>
                      <a:endParaRPr lang="en-US" sz="2000" dirty="0"/>
                    </a:p>
                  </a:txBody>
                  <a:tcPr marL="173403" marR="173403" marT="65024" marB="65024"/>
                </a:tc>
                <a:tc>
                  <a:txBody>
                    <a:bodyPr/>
                    <a:lstStyle/>
                    <a:p>
                      <a:r>
                        <a:rPr lang="nl-NL" sz="2000" dirty="0" smtClean="0"/>
                        <a:t>HVN</a:t>
                      </a:r>
                      <a:endParaRPr lang="en-US" sz="2000" dirty="0"/>
                    </a:p>
                  </a:txBody>
                  <a:tcPr marL="173403" marR="173403" marT="65024" marB="65024"/>
                </a:tc>
                <a:tc>
                  <a:txBody>
                    <a:bodyPr/>
                    <a:lstStyle/>
                    <a:p>
                      <a:r>
                        <a:rPr lang="nl-NL" sz="2000" dirty="0" smtClean="0"/>
                        <a:t>1290</a:t>
                      </a:r>
                      <a:endParaRPr lang="en-US" sz="2000" dirty="0"/>
                    </a:p>
                  </a:txBody>
                  <a:tcPr marL="173403" marR="173403" marT="65024" marB="65024"/>
                </a:tc>
                <a:tc>
                  <a:txBody>
                    <a:bodyPr/>
                    <a:lstStyle/>
                    <a:p>
                      <a:r>
                        <a:rPr lang="nl-NL" sz="2000" dirty="0" smtClean="0"/>
                        <a:t>hamer</a:t>
                      </a:r>
                      <a:endParaRPr lang="en-US" sz="2000" dirty="0"/>
                    </a:p>
                  </a:txBody>
                  <a:tcPr marL="173403" marR="173403" marT="65024" marB="65024"/>
                </a:tc>
                <a:tc>
                  <a:txBody>
                    <a:bodyPr/>
                    <a:lstStyle/>
                    <a:p>
                      <a:r>
                        <a:rPr lang="nl-NL" sz="2000" dirty="0" smtClean="0"/>
                        <a:t>0</a:t>
                      </a:r>
                      <a:endParaRPr lang="en-US" sz="2000" dirty="0"/>
                    </a:p>
                  </a:txBody>
                  <a:tcPr marL="173403" marR="173403" marT="65024" marB="65024"/>
                </a:tc>
                <a:tc>
                  <a:txBody>
                    <a:bodyPr/>
                    <a:lstStyle/>
                    <a:p>
                      <a:r>
                        <a:rPr lang="nl-NL" sz="2000" dirty="0" smtClean="0"/>
                        <a:t>11</a:t>
                      </a:r>
                      <a:endParaRPr lang="en-US" sz="2000" dirty="0"/>
                    </a:p>
                  </a:txBody>
                  <a:tcPr marL="173403" marR="173403" marT="65024" marB="65024"/>
                </a:tc>
                <a:tc>
                  <a:txBody>
                    <a:bodyPr/>
                    <a:lstStyle/>
                    <a:p>
                      <a:r>
                        <a:rPr lang="nl-NL" sz="2000" dirty="0" smtClean="0"/>
                        <a:t>-</a:t>
                      </a:r>
                      <a:endParaRPr lang="en-US" sz="2000" dirty="0"/>
                    </a:p>
                  </a:txBody>
                  <a:tcPr marL="173403" marR="173403" marT="65024" marB="65024"/>
                </a:tc>
                <a:extLst>
                  <a:ext uri="{0D108BD9-81ED-4DB2-BD59-A6C34878D82A}">
                    <a16:rowId xmlns:a16="http://schemas.microsoft.com/office/drawing/2014/main" val="10005"/>
                  </a:ext>
                </a:extLst>
              </a:tr>
              <a:tr h="433896">
                <a:tc>
                  <a:txBody>
                    <a:bodyPr/>
                    <a:lstStyle/>
                    <a:p>
                      <a:r>
                        <a:rPr lang="en-US" sz="2000" dirty="0" smtClean="0"/>
                        <a:t>788914</a:t>
                      </a:r>
                      <a:endParaRPr lang="en-US" sz="2000" dirty="0"/>
                    </a:p>
                  </a:txBody>
                  <a:tcPr marL="173403" marR="173403" marT="65024" marB="65024"/>
                </a:tc>
                <a:tc>
                  <a:txBody>
                    <a:bodyPr/>
                    <a:lstStyle/>
                    <a:p>
                      <a:r>
                        <a:rPr lang="nl-NL" sz="2000" dirty="0" smtClean="0"/>
                        <a:t>ASM</a:t>
                      </a:r>
                      <a:endParaRPr lang="en-US" sz="2000" dirty="0"/>
                    </a:p>
                  </a:txBody>
                  <a:tcPr marL="173403" marR="173403" marT="65024" marB="65024"/>
                </a:tc>
                <a:tc>
                  <a:txBody>
                    <a:bodyPr/>
                    <a:lstStyle/>
                    <a:p>
                      <a:r>
                        <a:rPr lang="nl-NL" sz="2000" dirty="0" smtClean="0"/>
                        <a:t>676</a:t>
                      </a:r>
                      <a:endParaRPr lang="en-US" sz="2000" dirty="0"/>
                    </a:p>
                  </a:txBody>
                  <a:tcPr marL="173403" marR="173403" marT="65024" marB="65024"/>
                </a:tc>
                <a:tc>
                  <a:txBody>
                    <a:bodyPr/>
                    <a:lstStyle/>
                    <a:p>
                      <a:r>
                        <a:rPr lang="nl-NL" sz="2000" dirty="0" smtClean="0"/>
                        <a:t>zwaluw</a:t>
                      </a:r>
                      <a:endParaRPr lang="en-US" sz="2000" dirty="0"/>
                    </a:p>
                  </a:txBody>
                  <a:tcPr marL="173403" marR="173403" marT="65024" marB="65024"/>
                </a:tc>
                <a:tc>
                  <a:txBody>
                    <a:bodyPr/>
                    <a:lstStyle/>
                    <a:p>
                      <a:r>
                        <a:rPr lang="nl-NL" sz="2000" dirty="0" smtClean="0"/>
                        <a:t>0</a:t>
                      </a:r>
                      <a:endParaRPr lang="en-US" sz="2000" dirty="0"/>
                    </a:p>
                  </a:txBody>
                  <a:tcPr marL="173403" marR="173403" marT="65024" marB="65024"/>
                </a:tc>
                <a:tc>
                  <a:txBody>
                    <a:bodyPr/>
                    <a:lstStyle/>
                    <a:p>
                      <a:r>
                        <a:rPr lang="nl-NL" sz="2000" dirty="0" smtClean="0"/>
                        <a:t>26</a:t>
                      </a:r>
                      <a:endParaRPr lang="en-US" sz="2000" dirty="0"/>
                    </a:p>
                  </a:txBody>
                  <a:tcPr marL="173403" marR="173403" marT="65024" marB="65024"/>
                </a:tc>
                <a:tc>
                  <a:txBody>
                    <a:bodyPr/>
                    <a:lstStyle/>
                    <a:p>
                      <a:r>
                        <a:rPr lang="nl-NL" sz="2000" dirty="0" smtClean="0"/>
                        <a:t>T</a:t>
                      </a:r>
                      <a:endParaRPr lang="en-US" sz="2000" dirty="0"/>
                    </a:p>
                  </a:txBody>
                  <a:tcPr marL="173403" marR="173403" marT="65024" marB="65024"/>
                </a:tc>
                <a:extLst>
                  <a:ext uri="{0D108BD9-81ED-4DB2-BD59-A6C34878D82A}">
                    <a16:rowId xmlns:a16="http://schemas.microsoft.com/office/drawing/2014/main" val="10006"/>
                  </a:ext>
                </a:extLst>
              </a:tr>
              <a:tr h="433896">
                <a:tc>
                  <a:txBody>
                    <a:bodyPr/>
                    <a:lstStyle/>
                    <a:p>
                      <a:r>
                        <a:rPr lang="en-US" sz="2000" dirty="0" smtClean="0"/>
                        <a:t>157762</a:t>
                      </a:r>
                      <a:endParaRPr lang="en-US" sz="2000" dirty="0"/>
                    </a:p>
                  </a:txBody>
                  <a:tcPr marL="173403" marR="173403" marT="65024" marB="65024"/>
                </a:tc>
                <a:tc>
                  <a:txBody>
                    <a:bodyPr/>
                    <a:lstStyle/>
                    <a:p>
                      <a:r>
                        <a:rPr lang="nl-NL" sz="2000" dirty="0" smtClean="0"/>
                        <a:t>HVN</a:t>
                      </a:r>
                      <a:endParaRPr lang="en-US" sz="2000" dirty="0"/>
                    </a:p>
                  </a:txBody>
                  <a:tcPr marL="173403" marR="173403" marT="65024" marB="65024"/>
                </a:tc>
                <a:tc>
                  <a:txBody>
                    <a:bodyPr/>
                    <a:lstStyle/>
                    <a:p>
                      <a:r>
                        <a:rPr lang="nl-NL" sz="2000" dirty="0" smtClean="0"/>
                        <a:t>9482</a:t>
                      </a:r>
                      <a:endParaRPr lang="en-US" sz="2000" dirty="0"/>
                    </a:p>
                  </a:txBody>
                  <a:tcPr marL="173403" marR="173403" marT="65024" marB="65024"/>
                </a:tc>
                <a:tc>
                  <a:txBody>
                    <a:bodyPr/>
                    <a:lstStyle/>
                    <a:p>
                      <a:r>
                        <a:rPr lang="nl-NL" sz="2000" dirty="0" smtClean="0"/>
                        <a:t>wie</a:t>
                      </a:r>
                      <a:endParaRPr lang="en-US" sz="2000" dirty="0"/>
                    </a:p>
                  </a:txBody>
                  <a:tcPr marL="173403" marR="173403" marT="65024" marB="65024"/>
                </a:tc>
                <a:tc>
                  <a:txBody>
                    <a:bodyPr/>
                    <a:lstStyle/>
                    <a:p>
                      <a:r>
                        <a:rPr lang="nl-NL" sz="2000" dirty="0" smtClean="0"/>
                        <a:t>0</a:t>
                      </a:r>
                      <a:endParaRPr lang="en-US" sz="2000" dirty="0"/>
                    </a:p>
                  </a:txBody>
                  <a:tcPr marL="173403" marR="173403" marT="65024" marB="65024"/>
                </a:tc>
                <a:tc>
                  <a:txBody>
                    <a:bodyPr/>
                    <a:lstStyle/>
                    <a:p>
                      <a:r>
                        <a:rPr lang="nl-NL" sz="2000" dirty="0" smtClean="0"/>
                        <a:t>6</a:t>
                      </a:r>
                      <a:endParaRPr lang="en-US" sz="2000" dirty="0"/>
                    </a:p>
                  </a:txBody>
                  <a:tcPr marL="173403" marR="173403" marT="65024" marB="65024"/>
                </a:tc>
                <a:tc>
                  <a:txBody>
                    <a:bodyPr/>
                    <a:lstStyle/>
                    <a:p>
                      <a:r>
                        <a:rPr lang="nl-NL" sz="2000" dirty="0" smtClean="0"/>
                        <a:t>-</a:t>
                      </a:r>
                      <a:endParaRPr lang="en-US" sz="2000" dirty="0"/>
                    </a:p>
                  </a:txBody>
                  <a:tcPr marL="173403" marR="173403" marT="65024" marB="65024"/>
                </a:tc>
                <a:extLst>
                  <a:ext uri="{0D108BD9-81ED-4DB2-BD59-A6C34878D82A}">
                    <a16:rowId xmlns:a16="http://schemas.microsoft.com/office/drawing/2014/main" val="10007"/>
                  </a:ext>
                </a:extLst>
              </a:tr>
              <a:tr h="433896">
                <a:tc>
                  <a:txBody>
                    <a:bodyPr/>
                    <a:lstStyle/>
                    <a:p>
                      <a:r>
                        <a:rPr lang="en-US" sz="2000" dirty="0" smtClean="0"/>
                        <a:t>946681</a:t>
                      </a:r>
                      <a:endParaRPr lang="en-US" sz="2000" dirty="0"/>
                    </a:p>
                  </a:txBody>
                  <a:tcPr marL="173403" marR="173403" marT="65024" marB="65024"/>
                </a:tc>
                <a:tc>
                  <a:txBody>
                    <a:bodyPr/>
                    <a:lstStyle/>
                    <a:p>
                      <a:r>
                        <a:rPr lang="nl-NL" sz="2000" dirty="0" smtClean="0"/>
                        <a:t>DHG</a:t>
                      </a:r>
                      <a:endParaRPr lang="en-US" sz="2000" dirty="0"/>
                    </a:p>
                  </a:txBody>
                  <a:tcPr marL="173403" marR="173403" marT="65024" marB="65024"/>
                </a:tc>
                <a:tc>
                  <a:txBody>
                    <a:bodyPr/>
                    <a:lstStyle/>
                    <a:p>
                      <a:r>
                        <a:rPr lang="nl-NL" sz="2000" dirty="0" smtClean="0"/>
                        <a:t>42</a:t>
                      </a:r>
                      <a:endParaRPr lang="en-US" sz="2000" dirty="0"/>
                    </a:p>
                  </a:txBody>
                  <a:tcPr marL="173403" marR="173403" marT="65024" marB="65024"/>
                </a:tc>
                <a:tc>
                  <a:txBody>
                    <a:bodyPr/>
                    <a:lstStyle/>
                    <a:p>
                      <a:r>
                        <a:rPr lang="nl-NL" sz="2000" dirty="0" smtClean="0"/>
                        <a:t>rond</a:t>
                      </a:r>
                      <a:endParaRPr lang="en-US" sz="2000" dirty="0"/>
                    </a:p>
                  </a:txBody>
                  <a:tcPr marL="173403" marR="173403" marT="65024" marB="65024"/>
                </a:tc>
                <a:tc>
                  <a:txBody>
                    <a:bodyPr/>
                    <a:lstStyle/>
                    <a:p>
                      <a:r>
                        <a:rPr lang="nl-NL" sz="2000" dirty="0" smtClean="0"/>
                        <a:t>1</a:t>
                      </a:r>
                      <a:endParaRPr lang="en-US" sz="2000" dirty="0"/>
                    </a:p>
                  </a:txBody>
                  <a:tcPr marL="173403" marR="173403" marT="65024" marB="65024"/>
                </a:tc>
                <a:tc>
                  <a:txBody>
                    <a:bodyPr/>
                    <a:lstStyle/>
                    <a:p>
                      <a:r>
                        <a:rPr lang="nl-NL" sz="2000" dirty="0" smtClean="0"/>
                        <a:t>31</a:t>
                      </a:r>
                      <a:endParaRPr lang="en-US" sz="2000" dirty="0"/>
                    </a:p>
                  </a:txBody>
                  <a:tcPr marL="173403" marR="173403" marT="65024" marB="65024"/>
                </a:tc>
                <a:tc>
                  <a:txBody>
                    <a:bodyPr/>
                    <a:lstStyle/>
                    <a:p>
                      <a:r>
                        <a:rPr lang="nl-NL" sz="2000" dirty="0" smtClean="0"/>
                        <a:t>T</a:t>
                      </a:r>
                      <a:endParaRPr lang="en-US" sz="2000" dirty="0"/>
                    </a:p>
                  </a:txBody>
                  <a:tcPr marL="173403" marR="173403" marT="65024" marB="65024"/>
                </a:tc>
                <a:extLst>
                  <a:ext uri="{0D108BD9-81ED-4DB2-BD59-A6C34878D82A}">
                    <a16:rowId xmlns:a16="http://schemas.microsoft.com/office/drawing/2014/main" val="10008"/>
                  </a:ext>
                </a:extLst>
              </a:tr>
              <a:tr h="433896">
                <a:tc>
                  <a:txBody>
                    <a:bodyPr/>
                    <a:lstStyle/>
                    <a:p>
                      <a:r>
                        <a:rPr lang="en-US" sz="2000" dirty="0" smtClean="0"/>
                        <a:t>-31539</a:t>
                      </a:r>
                      <a:endParaRPr lang="en-US" sz="2000" dirty="0"/>
                    </a:p>
                  </a:txBody>
                  <a:tcPr marL="173403" marR="173403" marT="65024" marB="65024"/>
                </a:tc>
                <a:tc>
                  <a:txBody>
                    <a:bodyPr/>
                    <a:lstStyle/>
                    <a:p>
                      <a:r>
                        <a:rPr lang="nl-NL" sz="2000" dirty="0" smtClean="0"/>
                        <a:t>WGN</a:t>
                      </a:r>
                      <a:endParaRPr lang="en-US" sz="2000" dirty="0"/>
                    </a:p>
                  </a:txBody>
                  <a:tcPr marL="173403" marR="173403" marT="65024" marB="65024"/>
                </a:tc>
                <a:tc>
                  <a:txBody>
                    <a:bodyPr/>
                    <a:lstStyle/>
                    <a:p>
                      <a:r>
                        <a:rPr lang="nl-NL" sz="2000" dirty="0" smtClean="0"/>
                        <a:t>2423</a:t>
                      </a:r>
                      <a:endParaRPr lang="en-US" sz="2000" dirty="0"/>
                    </a:p>
                  </a:txBody>
                  <a:tcPr marL="173403" marR="173403" marT="65024" marB="65024"/>
                </a:tc>
                <a:tc>
                  <a:txBody>
                    <a:bodyPr/>
                    <a:lstStyle/>
                    <a:p>
                      <a:r>
                        <a:rPr lang="nl-NL" sz="2000" dirty="0" smtClean="0"/>
                        <a:t>bruin</a:t>
                      </a:r>
                      <a:endParaRPr lang="en-US" sz="2000" dirty="0"/>
                    </a:p>
                  </a:txBody>
                  <a:tcPr marL="173403" marR="173403" marT="65024" marB="65024"/>
                </a:tc>
                <a:tc>
                  <a:txBody>
                    <a:bodyPr/>
                    <a:lstStyle/>
                    <a:p>
                      <a:r>
                        <a:rPr lang="nl-NL" sz="2000" dirty="0" smtClean="0"/>
                        <a:t>0</a:t>
                      </a:r>
                      <a:endParaRPr lang="en-US" sz="2000" dirty="0"/>
                    </a:p>
                  </a:txBody>
                  <a:tcPr marL="173403" marR="173403" marT="65024" marB="65024"/>
                </a:tc>
                <a:tc>
                  <a:txBody>
                    <a:bodyPr/>
                    <a:lstStyle/>
                    <a:p>
                      <a:r>
                        <a:rPr lang="nl-NL" sz="2000" dirty="0" smtClean="0"/>
                        <a:t>0</a:t>
                      </a:r>
                      <a:endParaRPr lang="en-US" sz="2000" dirty="0"/>
                    </a:p>
                  </a:txBody>
                  <a:tcPr marL="173403" marR="173403" marT="65024" marB="65024"/>
                </a:tc>
                <a:tc>
                  <a:txBody>
                    <a:bodyPr/>
                    <a:lstStyle/>
                    <a:p>
                      <a:r>
                        <a:rPr lang="nl-NL" sz="2000" dirty="0" smtClean="0"/>
                        <a:t>-</a:t>
                      </a:r>
                      <a:endParaRPr lang="en-US" sz="2000" dirty="0"/>
                    </a:p>
                  </a:txBody>
                  <a:tcPr marL="173403" marR="173403" marT="65024" marB="65024"/>
                </a:tc>
                <a:extLst>
                  <a:ext uri="{0D108BD9-81ED-4DB2-BD59-A6C34878D82A}">
                    <a16:rowId xmlns:a16="http://schemas.microsoft.com/office/drawing/2014/main" val="10009"/>
                  </a:ext>
                </a:extLst>
              </a:tr>
              <a:tr h="433896">
                <a:tc>
                  <a:txBody>
                    <a:bodyPr/>
                    <a:lstStyle/>
                    <a:p>
                      <a:r>
                        <a:rPr lang="en-US" sz="2000" dirty="0" smtClean="0"/>
                        <a:t>47338</a:t>
                      </a:r>
                      <a:endParaRPr lang="en-US" sz="2000" dirty="0"/>
                    </a:p>
                  </a:txBody>
                  <a:tcPr marL="173403" marR="173403" marT="65024" marB="65024"/>
                </a:tc>
                <a:tc>
                  <a:txBody>
                    <a:bodyPr/>
                    <a:lstStyle/>
                    <a:p>
                      <a:r>
                        <a:rPr lang="nl-NL" sz="2000" dirty="0" smtClean="0"/>
                        <a:t>HVN</a:t>
                      </a:r>
                      <a:endParaRPr lang="en-US" sz="2000" dirty="0"/>
                    </a:p>
                  </a:txBody>
                  <a:tcPr marL="173403" marR="173403" marT="65024" marB="65024"/>
                </a:tc>
                <a:tc>
                  <a:txBody>
                    <a:bodyPr/>
                    <a:lstStyle/>
                    <a:p>
                      <a:r>
                        <a:rPr lang="nl-NL" sz="2000" dirty="0" smtClean="0"/>
                        <a:t>54</a:t>
                      </a:r>
                      <a:endParaRPr lang="en-US" sz="2000" dirty="0"/>
                    </a:p>
                  </a:txBody>
                  <a:tcPr marL="173403" marR="173403" marT="65024" marB="65024"/>
                </a:tc>
                <a:tc>
                  <a:txBody>
                    <a:bodyPr/>
                    <a:lstStyle/>
                    <a:p>
                      <a:r>
                        <a:rPr lang="nl-NL" sz="2000" dirty="0" smtClean="0"/>
                        <a:t>hamer</a:t>
                      </a:r>
                      <a:endParaRPr lang="en-US" sz="2000" dirty="0"/>
                    </a:p>
                  </a:txBody>
                  <a:tcPr marL="173403" marR="173403" marT="65024" marB="65024"/>
                </a:tc>
                <a:tc>
                  <a:txBody>
                    <a:bodyPr/>
                    <a:lstStyle/>
                    <a:p>
                      <a:r>
                        <a:rPr lang="nl-NL" sz="2000" dirty="0" smtClean="0"/>
                        <a:t>0</a:t>
                      </a:r>
                      <a:endParaRPr lang="en-US" sz="2000" dirty="0"/>
                    </a:p>
                  </a:txBody>
                  <a:tcPr marL="173403" marR="173403" marT="65024" marB="65024"/>
                </a:tc>
                <a:tc>
                  <a:txBody>
                    <a:bodyPr/>
                    <a:lstStyle/>
                    <a:p>
                      <a:r>
                        <a:rPr lang="nl-NL" sz="2000" dirty="0" smtClean="0"/>
                        <a:t>16</a:t>
                      </a:r>
                      <a:endParaRPr lang="en-US" sz="2000" dirty="0"/>
                    </a:p>
                  </a:txBody>
                  <a:tcPr marL="173403" marR="173403" marT="65024" marB="65024"/>
                </a:tc>
                <a:tc>
                  <a:txBody>
                    <a:bodyPr/>
                    <a:lstStyle/>
                    <a:p>
                      <a:r>
                        <a:rPr lang="nl-NL" sz="2000" dirty="0" smtClean="0"/>
                        <a:t>P</a:t>
                      </a:r>
                      <a:endParaRPr lang="en-US" sz="2000" dirty="0"/>
                    </a:p>
                  </a:txBody>
                  <a:tcPr marL="173403" marR="173403" marT="65024" marB="65024"/>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127650054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462554"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Scatter</a:t>
            </a:r>
            <a:r>
              <a:rPr lang="fr-FR" sz="5400" dirty="0" smtClean="0">
                <a:solidFill>
                  <a:schemeClr val="accent4">
                    <a:lumMod val="75000"/>
                  </a:schemeClr>
                </a:solidFill>
                <a:latin typeface="Trebuchet MS Bold" charset="0"/>
                <a:cs typeface="Trebuchet MS Bold" charset="0"/>
              </a:rPr>
              <a:t> Plot</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Attribute</a:t>
            </a:r>
            <a:r>
              <a:rPr lang="fr-FR" sz="5400" dirty="0" smtClean="0">
                <a:solidFill>
                  <a:schemeClr val="accent4">
                    <a:lumMod val="75000"/>
                  </a:schemeClr>
                </a:solidFill>
                <a:latin typeface="Trebuchet MS Bold" charset="0"/>
                <a:cs typeface="Trebuchet MS Bold" charset="0"/>
              </a:rPr>
              <a:t> </a:t>
            </a:r>
            <a:r>
              <a:rPr lang="fr-FR" sz="5400" dirty="0">
                <a:solidFill>
                  <a:schemeClr val="accent4">
                    <a:lumMod val="75000"/>
                  </a:schemeClr>
                </a:solidFill>
                <a:latin typeface="Trebuchet MS Bold" charset="0"/>
                <a:cs typeface="Trebuchet MS Bold" charset="0"/>
              </a:rPr>
              <a:t>F (Y-axis)vs </a:t>
            </a:r>
            <a:r>
              <a:rPr lang="fr-FR" sz="5400" dirty="0" err="1">
                <a:solidFill>
                  <a:schemeClr val="accent4">
                    <a:lumMod val="75000"/>
                  </a:schemeClr>
                </a:solidFill>
                <a:latin typeface="Trebuchet MS Bold" charset="0"/>
                <a:cs typeface="Trebuchet MS Bold" charset="0"/>
              </a:rPr>
              <a:t>Attribute</a:t>
            </a:r>
            <a:r>
              <a:rPr lang="fr-FR" sz="5400" dirty="0">
                <a:solidFill>
                  <a:schemeClr val="accent4">
                    <a:lumMod val="75000"/>
                  </a:schemeClr>
                </a:solidFill>
                <a:latin typeface="Trebuchet MS Bold" charset="0"/>
                <a:cs typeface="Trebuchet MS Bold" charset="0"/>
              </a:rPr>
              <a:t> A</a:t>
            </a:r>
          </a:p>
        </p:txBody>
      </p:sp>
      <p:sp>
        <p:nvSpPr>
          <p:cNvPr id="3" name="Content Placeholder 2"/>
          <p:cNvSpPr>
            <a:spLocks noGrp="1"/>
          </p:cNvSpPr>
          <p:nvPr>
            <p:ph idx="1"/>
          </p:nvPr>
        </p:nvSpPr>
        <p:spPr>
          <a:xfrm>
            <a:off x="1828800" y="1825625"/>
            <a:ext cx="9525000" cy="4351338"/>
          </a:xfrm>
        </p:spPr>
        <p:txBody>
          <a:bodyPr/>
          <a:lstStyle/>
          <a:p>
            <a:r>
              <a:rPr lang="nl-NL" dirty="0" smtClean="0"/>
              <a:t>.</a:t>
            </a:r>
            <a:endParaRPr lang="nl-NL"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aphicFrame>
        <p:nvGraphicFramePr>
          <p:cNvPr id="6" name="Chart 5"/>
          <p:cNvGraphicFramePr/>
          <p:nvPr>
            <p:extLst>
              <p:ext uri="{D42A27DB-BD31-4B8C-83A1-F6EECF244321}">
                <p14:modId xmlns:p14="http://schemas.microsoft.com/office/powerpoint/2010/main" val="3112949616"/>
              </p:ext>
            </p:extLst>
          </p:nvPr>
        </p:nvGraphicFramePr>
        <p:xfrm>
          <a:off x="1643604" y="1728132"/>
          <a:ext cx="8315577" cy="454632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8968682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462554"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Scatter</a:t>
            </a:r>
            <a:r>
              <a:rPr lang="fr-FR" sz="5400" dirty="0" smtClean="0">
                <a:solidFill>
                  <a:schemeClr val="accent4">
                    <a:lumMod val="75000"/>
                  </a:schemeClr>
                </a:solidFill>
                <a:latin typeface="Trebuchet MS Bold" charset="0"/>
                <a:cs typeface="Trebuchet MS Bold" charset="0"/>
              </a:rPr>
              <a:t> Plot</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Attribute</a:t>
            </a:r>
            <a:r>
              <a:rPr lang="fr-FR" sz="5400" dirty="0" smtClean="0">
                <a:solidFill>
                  <a:schemeClr val="accent4">
                    <a:lumMod val="75000"/>
                  </a:schemeClr>
                </a:solidFill>
                <a:latin typeface="Trebuchet MS Bold" charset="0"/>
                <a:cs typeface="Trebuchet MS Bold" charset="0"/>
              </a:rPr>
              <a:t> </a:t>
            </a:r>
            <a:r>
              <a:rPr lang="fr-FR" sz="5400" dirty="0">
                <a:solidFill>
                  <a:schemeClr val="accent4">
                    <a:lumMod val="75000"/>
                  </a:schemeClr>
                </a:solidFill>
                <a:latin typeface="Trebuchet MS Bold" charset="0"/>
                <a:cs typeface="Trebuchet MS Bold" charset="0"/>
              </a:rPr>
              <a:t>F (Y-axis)vs </a:t>
            </a:r>
            <a:r>
              <a:rPr lang="fr-FR" sz="5400" dirty="0" err="1">
                <a:solidFill>
                  <a:schemeClr val="accent4">
                    <a:lumMod val="75000"/>
                  </a:schemeClr>
                </a:solidFill>
                <a:latin typeface="Trebuchet MS Bold" charset="0"/>
                <a:cs typeface="Trebuchet MS Bold" charset="0"/>
              </a:rPr>
              <a:t>Attribute</a:t>
            </a:r>
            <a:r>
              <a:rPr lang="fr-FR" sz="5400" dirty="0">
                <a:solidFill>
                  <a:schemeClr val="accent4">
                    <a:lumMod val="75000"/>
                  </a:schemeClr>
                </a:solidFill>
                <a:latin typeface="Trebuchet MS Bold" charset="0"/>
                <a:cs typeface="Trebuchet MS Bold" charset="0"/>
              </a:rPr>
              <a:t> A</a:t>
            </a:r>
          </a:p>
        </p:txBody>
      </p:sp>
      <p:sp>
        <p:nvSpPr>
          <p:cNvPr id="3" name="Content Placeholder 2"/>
          <p:cNvSpPr>
            <a:spLocks noGrp="1"/>
          </p:cNvSpPr>
          <p:nvPr>
            <p:ph idx="1"/>
          </p:nvPr>
        </p:nvSpPr>
        <p:spPr>
          <a:xfrm>
            <a:off x="1828800" y="1825625"/>
            <a:ext cx="9525000" cy="4351338"/>
          </a:xfrm>
        </p:spPr>
        <p:txBody>
          <a:bodyPr/>
          <a:lstStyle/>
          <a:p>
            <a:r>
              <a:rPr lang="nl-NL" dirty="0" smtClean="0"/>
              <a:t>.</a:t>
            </a:r>
            <a:endParaRPr lang="nl-NL"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aphicFrame>
        <p:nvGraphicFramePr>
          <p:cNvPr id="7" name="Chart 6"/>
          <p:cNvGraphicFramePr/>
          <p:nvPr>
            <p:extLst>
              <p:ext uri="{D42A27DB-BD31-4B8C-83A1-F6EECF244321}">
                <p14:modId xmlns:p14="http://schemas.microsoft.com/office/powerpoint/2010/main" val="3103176474"/>
              </p:ext>
            </p:extLst>
          </p:nvPr>
        </p:nvGraphicFramePr>
        <p:xfrm>
          <a:off x="1729571" y="1672650"/>
          <a:ext cx="8574911" cy="4315988"/>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2921519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Data </a:t>
            </a:r>
            <a:r>
              <a:rPr lang="fr-FR" sz="7200" dirty="0" err="1" smtClean="0">
                <a:solidFill>
                  <a:schemeClr val="accent4">
                    <a:lumMod val="75000"/>
                  </a:schemeClr>
                </a:solidFill>
                <a:latin typeface="Trebuchet MS Bold" charset="0"/>
                <a:cs typeface="Trebuchet MS Bold" charset="0"/>
              </a:rPr>
              <a:t>Discovery</a:t>
            </a:r>
            <a:r>
              <a:rPr lang="fr-FR" sz="7200" dirty="0" smtClean="0">
                <a:solidFill>
                  <a:schemeClr val="accent4">
                    <a:lumMod val="75000"/>
                  </a:schemeClr>
                </a:solidFill>
                <a:latin typeface="Trebuchet MS Bold" charset="0"/>
                <a:cs typeface="Trebuchet MS Bold" charset="0"/>
              </a:rPr>
              <a:t> –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Attributes</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identified</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smtClean="0"/>
              <a:t>.</a:t>
            </a:r>
            <a:endParaRPr lang="nl-NL"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aphicFrame>
        <p:nvGraphicFramePr>
          <p:cNvPr id="6" name="Table 5"/>
          <p:cNvGraphicFramePr>
            <a:graphicFrameLocks noGrp="1"/>
          </p:cNvGraphicFramePr>
          <p:nvPr>
            <p:extLst>
              <p:ext uri="{D42A27DB-BD31-4B8C-83A1-F6EECF244321}">
                <p14:modId xmlns:p14="http://schemas.microsoft.com/office/powerpoint/2010/main" val="40619992"/>
              </p:ext>
            </p:extLst>
          </p:nvPr>
        </p:nvGraphicFramePr>
        <p:xfrm>
          <a:off x="1415565" y="1825625"/>
          <a:ext cx="9281612" cy="4511032"/>
        </p:xfrm>
        <a:graphic>
          <a:graphicData uri="http://schemas.openxmlformats.org/drawingml/2006/table">
            <a:tbl>
              <a:tblPr firstRow="1" bandRow="1">
                <a:tableStyleId>{5C22544A-7EE6-4342-B048-85BDC9FD1C3A}</a:tableStyleId>
              </a:tblPr>
              <a:tblGrid>
                <a:gridCol w="1509014">
                  <a:extLst>
                    <a:ext uri="{9D8B030D-6E8A-4147-A177-3AD203B41FA5}">
                      <a16:colId xmlns:a16="http://schemas.microsoft.com/office/drawing/2014/main" val="20000"/>
                    </a:ext>
                  </a:extLst>
                </a:gridCol>
                <a:gridCol w="1083116">
                  <a:extLst>
                    <a:ext uri="{9D8B030D-6E8A-4147-A177-3AD203B41FA5}">
                      <a16:colId xmlns:a16="http://schemas.microsoft.com/office/drawing/2014/main" val="20001"/>
                    </a:ext>
                  </a:extLst>
                </a:gridCol>
                <a:gridCol w="1056052">
                  <a:extLst>
                    <a:ext uri="{9D8B030D-6E8A-4147-A177-3AD203B41FA5}">
                      <a16:colId xmlns:a16="http://schemas.microsoft.com/office/drawing/2014/main" val="20002"/>
                    </a:ext>
                  </a:extLst>
                </a:gridCol>
                <a:gridCol w="1440072">
                  <a:extLst>
                    <a:ext uri="{9D8B030D-6E8A-4147-A177-3AD203B41FA5}">
                      <a16:colId xmlns:a16="http://schemas.microsoft.com/office/drawing/2014/main" val="20003"/>
                    </a:ext>
                  </a:extLst>
                </a:gridCol>
                <a:gridCol w="1248063">
                  <a:extLst>
                    <a:ext uri="{9D8B030D-6E8A-4147-A177-3AD203B41FA5}">
                      <a16:colId xmlns:a16="http://schemas.microsoft.com/office/drawing/2014/main" val="20004"/>
                    </a:ext>
                  </a:extLst>
                </a:gridCol>
                <a:gridCol w="864043">
                  <a:extLst>
                    <a:ext uri="{9D8B030D-6E8A-4147-A177-3AD203B41FA5}">
                      <a16:colId xmlns:a16="http://schemas.microsoft.com/office/drawing/2014/main" val="20005"/>
                    </a:ext>
                  </a:extLst>
                </a:gridCol>
                <a:gridCol w="2081252">
                  <a:extLst>
                    <a:ext uri="{9D8B030D-6E8A-4147-A177-3AD203B41FA5}">
                      <a16:colId xmlns:a16="http://schemas.microsoft.com/office/drawing/2014/main" val="20006"/>
                    </a:ext>
                  </a:extLst>
                </a:gridCol>
              </a:tblGrid>
              <a:tr h="467352">
                <a:tc>
                  <a:txBody>
                    <a:bodyPr/>
                    <a:lstStyle/>
                    <a:p>
                      <a:r>
                        <a:rPr lang="nl-NL" sz="1800" dirty="0" smtClean="0"/>
                        <a:t>Time</a:t>
                      </a:r>
                      <a:endParaRPr lang="en-US" sz="1800" dirty="0"/>
                    </a:p>
                  </a:txBody>
                  <a:tcPr marL="173403" marR="173403" marT="65024" marB="65024"/>
                </a:tc>
                <a:tc>
                  <a:txBody>
                    <a:bodyPr/>
                    <a:lstStyle/>
                    <a:p>
                      <a:r>
                        <a:rPr lang="nl-NL" sz="1800" dirty="0" smtClean="0"/>
                        <a:t>City</a:t>
                      </a:r>
                      <a:endParaRPr lang="en-US" sz="1800" dirty="0"/>
                    </a:p>
                  </a:txBody>
                  <a:tcPr marL="173403" marR="173403" marT="65024" marB="65024"/>
                </a:tc>
                <a:tc>
                  <a:txBody>
                    <a:bodyPr/>
                    <a:lstStyle/>
                    <a:p>
                      <a:r>
                        <a:rPr lang="nl-NL" sz="1800" dirty="0" smtClean="0"/>
                        <a:t>-</a:t>
                      </a:r>
                      <a:endParaRPr lang="en-US" sz="1800" dirty="0"/>
                    </a:p>
                  </a:txBody>
                  <a:tcPr marL="173403" marR="173403" marT="65024" marB="65024"/>
                </a:tc>
                <a:tc>
                  <a:txBody>
                    <a:bodyPr/>
                    <a:lstStyle/>
                    <a:p>
                      <a:r>
                        <a:rPr lang="nl-NL" sz="1800" dirty="0" smtClean="0"/>
                        <a:t>-</a:t>
                      </a:r>
                      <a:endParaRPr lang="en-US" sz="1800" dirty="0"/>
                    </a:p>
                  </a:txBody>
                  <a:tcPr marL="173403" marR="173403" marT="65024" marB="65024"/>
                </a:tc>
                <a:tc>
                  <a:txBody>
                    <a:bodyPr/>
                    <a:lstStyle/>
                    <a:p>
                      <a:r>
                        <a:rPr lang="nl-NL" sz="1800" dirty="0" smtClean="0"/>
                        <a:t>#</a:t>
                      </a:r>
                      <a:r>
                        <a:rPr lang="nl-NL" sz="1800" dirty="0" err="1" smtClean="0"/>
                        <a:t>Kids</a:t>
                      </a:r>
                      <a:endParaRPr lang="en-US" sz="1800" dirty="0"/>
                    </a:p>
                  </a:txBody>
                  <a:tcPr marL="173403" marR="173403" marT="65024" marB="65024"/>
                </a:tc>
                <a:tc>
                  <a:txBody>
                    <a:bodyPr/>
                    <a:lstStyle/>
                    <a:p>
                      <a:r>
                        <a:rPr lang="nl-NL" sz="1800" dirty="0" smtClean="0"/>
                        <a:t>Age</a:t>
                      </a:r>
                      <a:endParaRPr lang="en-US" sz="1800" dirty="0"/>
                    </a:p>
                  </a:txBody>
                  <a:tcPr marL="173403" marR="173403" marT="65024" marB="65024"/>
                </a:tc>
                <a:tc>
                  <a:txBody>
                    <a:bodyPr/>
                    <a:lstStyle/>
                    <a:p>
                      <a:r>
                        <a:rPr lang="nl-NL" sz="1800" dirty="0" smtClean="0"/>
                        <a:t>Level of </a:t>
                      </a:r>
                      <a:r>
                        <a:rPr lang="nl-NL" sz="1800" dirty="0" err="1" smtClean="0"/>
                        <a:t>Education</a:t>
                      </a:r>
                      <a:endParaRPr lang="en-US" sz="1800" dirty="0"/>
                    </a:p>
                  </a:txBody>
                  <a:tcPr marL="173403" marR="173403" marT="65024" marB="65024"/>
                </a:tc>
                <a:extLst>
                  <a:ext uri="{0D108BD9-81ED-4DB2-BD59-A6C34878D82A}">
                    <a16:rowId xmlns:a16="http://schemas.microsoft.com/office/drawing/2014/main" val="10000"/>
                  </a:ext>
                </a:extLst>
              </a:tr>
              <a:tr h="325907">
                <a:tc>
                  <a:txBody>
                    <a:bodyPr/>
                    <a:lstStyle/>
                    <a:p>
                      <a:r>
                        <a:rPr lang="en-US" sz="1800" dirty="0" smtClean="0"/>
                        <a:t>1104534</a:t>
                      </a:r>
                      <a:endParaRPr lang="en-US" sz="1800" dirty="0"/>
                    </a:p>
                  </a:txBody>
                  <a:tcPr marL="173403" marR="173403" marT="65024" marB="65024"/>
                </a:tc>
                <a:tc>
                  <a:txBody>
                    <a:bodyPr/>
                    <a:lstStyle/>
                    <a:p>
                      <a:r>
                        <a:rPr lang="nl-NL" sz="1800" dirty="0" smtClean="0"/>
                        <a:t>ZTR</a:t>
                      </a:r>
                      <a:endParaRPr lang="en-US" sz="1800" dirty="0"/>
                    </a:p>
                  </a:txBody>
                  <a:tcPr marL="173403" marR="173403" marT="65024" marB="65024"/>
                </a:tc>
                <a:tc>
                  <a:txBody>
                    <a:bodyPr/>
                    <a:lstStyle/>
                    <a:p>
                      <a:r>
                        <a:rPr lang="nl-NL" sz="1800" dirty="0" smtClean="0"/>
                        <a:t>0.1</a:t>
                      </a:r>
                      <a:endParaRPr lang="en-US" sz="1800" dirty="0"/>
                    </a:p>
                  </a:txBody>
                  <a:tcPr marL="173403" marR="173403" marT="65024" marB="65024"/>
                </a:tc>
                <a:tc>
                  <a:txBody>
                    <a:bodyPr/>
                    <a:lstStyle/>
                    <a:p>
                      <a:r>
                        <a:rPr lang="nl-NL" sz="1800" dirty="0" smtClean="0"/>
                        <a:t>anijs</a:t>
                      </a:r>
                      <a:endParaRPr lang="en-US" sz="1800" dirty="0"/>
                    </a:p>
                  </a:txBody>
                  <a:tcPr marL="173403" marR="173403" marT="65024" marB="65024"/>
                </a:tc>
                <a:tc>
                  <a:txBody>
                    <a:bodyPr/>
                    <a:lstStyle/>
                    <a:p>
                      <a:r>
                        <a:rPr lang="nl-NL" sz="1800" dirty="0" smtClean="0"/>
                        <a:t>2</a:t>
                      </a:r>
                      <a:endParaRPr lang="en-US" sz="1800" dirty="0"/>
                    </a:p>
                  </a:txBody>
                  <a:tcPr marL="173403" marR="173403" marT="65024" marB="65024"/>
                </a:tc>
                <a:tc>
                  <a:txBody>
                    <a:bodyPr/>
                    <a:lstStyle/>
                    <a:p>
                      <a:r>
                        <a:rPr lang="nl-NL" sz="1800" dirty="0" smtClean="0"/>
                        <a:t>36</a:t>
                      </a:r>
                      <a:endParaRPr lang="en-US" sz="1800" dirty="0"/>
                    </a:p>
                  </a:txBody>
                  <a:tcPr marL="173403" marR="173403" marT="65024" marB="65024"/>
                </a:tc>
                <a:tc>
                  <a:txBody>
                    <a:bodyPr/>
                    <a:lstStyle/>
                    <a:p>
                      <a:r>
                        <a:rPr lang="nl-NL" sz="1800" dirty="0" smtClean="0"/>
                        <a:t>T</a:t>
                      </a:r>
                      <a:endParaRPr lang="en-US" sz="1800" dirty="0"/>
                    </a:p>
                  </a:txBody>
                  <a:tcPr marL="173403" marR="173403" marT="65024" marB="65024"/>
                </a:tc>
                <a:extLst>
                  <a:ext uri="{0D108BD9-81ED-4DB2-BD59-A6C34878D82A}">
                    <a16:rowId xmlns:a16="http://schemas.microsoft.com/office/drawing/2014/main" val="10001"/>
                  </a:ext>
                </a:extLst>
              </a:tr>
              <a:tr h="325907">
                <a:tc>
                  <a:txBody>
                    <a:bodyPr/>
                    <a:lstStyle/>
                    <a:p>
                      <a:r>
                        <a:rPr lang="en-US" sz="1800" dirty="0" smtClean="0"/>
                        <a:t>631148</a:t>
                      </a:r>
                      <a:endParaRPr lang="en-US" sz="1800" dirty="0"/>
                    </a:p>
                  </a:txBody>
                  <a:tcPr marL="173403" marR="173403" marT="65024" marB="65024"/>
                </a:tc>
                <a:tc>
                  <a:txBody>
                    <a:bodyPr/>
                    <a:lstStyle/>
                    <a:p>
                      <a:r>
                        <a:rPr lang="nl-NL" sz="1800" dirty="0" smtClean="0"/>
                        <a:t>ESE</a:t>
                      </a:r>
                      <a:endParaRPr lang="en-US" sz="1800" dirty="0"/>
                    </a:p>
                  </a:txBody>
                  <a:tcPr marL="173403" marR="173403" marT="65024" marB="65024"/>
                </a:tc>
                <a:tc>
                  <a:txBody>
                    <a:bodyPr/>
                    <a:lstStyle/>
                    <a:p>
                      <a:r>
                        <a:rPr lang="nl-NL" sz="1800" dirty="0" smtClean="0"/>
                        <a:t>132</a:t>
                      </a:r>
                      <a:endParaRPr lang="en-US" sz="1800" dirty="0"/>
                    </a:p>
                  </a:txBody>
                  <a:tcPr marL="173403" marR="173403" marT="65024" marB="65024"/>
                </a:tc>
                <a:tc>
                  <a:txBody>
                    <a:bodyPr/>
                    <a:lstStyle/>
                    <a:p>
                      <a:r>
                        <a:rPr lang="nl-NL" sz="1800" dirty="0" smtClean="0"/>
                        <a:t>rivier</a:t>
                      </a:r>
                      <a:endParaRPr lang="en-US" sz="1800" dirty="0"/>
                    </a:p>
                  </a:txBody>
                  <a:tcPr marL="173403" marR="173403" marT="65024" marB="65024"/>
                </a:tc>
                <a:tc>
                  <a:txBody>
                    <a:bodyPr/>
                    <a:lstStyle/>
                    <a:p>
                      <a:r>
                        <a:rPr lang="nl-NL" sz="1800" dirty="0" smtClean="0"/>
                        <a:t>0</a:t>
                      </a:r>
                      <a:endParaRPr lang="en-US" sz="1800" dirty="0"/>
                    </a:p>
                  </a:txBody>
                  <a:tcPr marL="173403" marR="173403" marT="65024" marB="65024"/>
                </a:tc>
                <a:tc>
                  <a:txBody>
                    <a:bodyPr/>
                    <a:lstStyle/>
                    <a:p>
                      <a:r>
                        <a:rPr lang="nl-NL" sz="1800" dirty="0" smtClean="0"/>
                        <a:t>21</a:t>
                      </a:r>
                      <a:endParaRPr lang="en-US" sz="1800" dirty="0"/>
                    </a:p>
                  </a:txBody>
                  <a:tcPr marL="173403" marR="173403" marT="65024" marB="65024"/>
                </a:tc>
                <a:tc>
                  <a:txBody>
                    <a:bodyPr/>
                    <a:lstStyle/>
                    <a:p>
                      <a:r>
                        <a:rPr lang="nl-NL" sz="1800" dirty="0" smtClean="0"/>
                        <a:t>S</a:t>
                      </a:r>
                      <a:endParaRPr lang="en-US" sz="1800" dirty="0"/>
                    </a:p>
                  </a:txBody>
                  <a:tcPr marL="173403" marR="173403" marT="65024" marB="65024"/>
                </a:tc>
                <a:extLst>
                  <a:ext uri="{0D108BD9-81ED-4DB2-BD59-A6C34878D82A}">
                    <a16:rowId xmlns:a16="http://schemas.microsoft.com/office/drawing/2014/main" val="10002"/>
                  </a:ext>
                </a:extLst>
              </a:tr>
              <a:tr h="325907">
                <a:tc>
                  <a:txBody>
                    <a:bodyPr/>
                    <a:lstStyle/>
                    <a:p>
                      <a:r>
                        <a:rPr lang="en-US" sz="1800" dirty="0" smtClean="0"/>
                        <a:t>-3</a:t>
                      </a:r>
                      <a:endParaRPr lang="en-US" sz="1800" dirty="0"/>
                    </a:p>
                  </a:txBody>
                  <a:tcPr marL="173403" marR="173403" marT="65024" marB="65024"/>
                </a:tc>
                <a:tc>
                  <a:txBody>
                    <a:bodyPr/>
                    <a:lstStyle/>
                    <a:p>
                      <a:r>
                        <a:rPr lang="nl-NL" sz="1800" dirty="0" smtClean="0"/>
                        <a:t>WGN</a:t>
                      </a:r>
                      <a:endParaRPr lang="en-US" sz="1800" dirty="0"/>
                    </a:p>
                  </a:txBody>
                  <a:tcPr marL="173403" marR="173403" marT="65024" marB="65024"/>
                </a:tc>
                <a:tc>
                  <a:txBody>
                    <a:bodyPr/>
                    <a:lstStyle/>
                    <a:p>
                      <a:r>
                        <a:rPr lang="nl-NL" sz="1800" dirty="0" smtClean="0"/>
                        <a:t>71</a:t>
                      </a:r>
                      <a:endParaRPr lang="en-US" sz="1800" dirty="0"/>
                    </a:p>
                  </a:txBody>
                  <a:tcPr marL="173403" marR="173403" marT="65024" marB="65024"/>
                </a:tc>
                <a:tc>
                  <a:txBody>
                    <a:bodyPr/>
                    <a:lstStyle/>
                    <a:p>
                      <a:r>
                        <a:rPr lang="nl-NL" sz="1800" dirty="0" smtClean="0"/>
                        <a:t>appel</a:t>
                      </a:r>
                      <a:endParaRPr lang="en-US" sz="1800" dirty="0"/>
                    </a:p>
                  </a:txBody>
                  <a:tcPr marL="173403" marR="173403" marT="65024" marB="65024"/>
                </a:tc>
                <a:tc>
                  <a:txBody>
                    <a:bodyPr/>
                    <a:lstStyle/>
                    <a:p>
                      <a:r>
                        <a:rPr lang="nl-NL" sz="1800" dirty="0" smtClean="0"/>
                        <a:t>0</a:t>
                      </a:r>
                      <a:endParaRPr lang="en-US" sz="1800" dirty="0"/>
                    </a:p>
                  </a:txBody>
                  <a:tcPr marL="173403" marR="173403" marT="65024" marB="65024"/>
                </a:tc>
                <a:tc>
                  <a:txBody>
                    <a:bodyPr/>
                    <a:lstStyle/>
                    <a:p>
                      <a:r>
                        <a:rPr lang="nl-NL" sz="1800" dirty="0" smtClean="0"/>
                        <a:t>1</a:t>
                      </a:r>
                      <a:endParaRPr lang="en-US" sz="1800" dirty="0"/>
                    </a:p>
                  </a:txBody>
                  <a:tcPr marL="173403" marR="173403" marT="65024" marB="65024"/>
                </a:tc>
                <a:tc>
                  <a:txBody>
                    <a:bodyPr/>
                    <a:lstStyle/>
                    <a:p>
                      <a:r>
                        <a:rPr lang="nl-NL" sz="1800" dirty="0" smtClean="0"/>
                        <a:t>-</a:t>
                      </a:r>
                      <a:endParaRPr lang="en-US" sz="1800" dirty="0"/>
                    </a:p>
                  </a:txBody>
                  <a:tcPr marL="173403" marR="173403" marT="65024" marB="65024"/>
                </a:tc>
                <a:extLst>
                  <a:ext uri="{0D108BD9-81ED-4DB2-BD59-A6C34878D82A}">
                    <a16:rowId xmlns:a16="http://schemas.microsoft.com/office/drawing/2014/main" val="10003"/>
                  </a:ext>
                </a:extLst>
              </a:tr>
              <a:tr h="325907">
                <a:tc>
                  <a:txBody>
                    <a:bodyPr/>
                    <a:lstStyle/>
                    <a:p>
                      <a:r>
                        <a:rPr lang="en-US" sz="1800" dirty="0" smtClean="0"/>
                        <a:t>1262300</a:t>
                      </a:r>
                      <a:endParaRPr lang="en-US" sz="1800" dirty="0"/>
                    </a:p>
                  </a:txBody>
                  <a:tcPr marL="173403" marR="173403" marT="65024" marB="65024"/>
                </a:tc>
                <a:tc>
                  <a:txBody>
                    <a:bodyPr/>
                    <a:lstStyle/>
                    <a:p>
                      <a:r>
                        <a:rPr lang="nl-NL" sz="1800" dirty="0" smtClean="0"/>
                        <a:t>ZTR</a:t>
                      </a:r>
                      <a:endParaRPr lang="en-US" sz="1800" dirty="0"/>
                    </a:p>
                  </a:txBody>
                  <a:tcPr marL="173403" marR="173403" marT="65024" marB="65024"/>
                </a:tc>
                <a:tc>
                  <a:txBody>
                    <a:bodyPr/>
                    <a:lstStyle/>
                    <a:p>
                      <a:r>
                        <a:rPr lang="nl-NL" sz="1800" dirty="0" smtClean="0"/>
                        <a:t>56</a:t>
                      </a:r>
                      <a:endParaRPr lang="en-US" sz="1800" dirty="0"/>
                    </a:p>
                  </a:txBody>
                  <a:tcPr marL="173403" marR="173403" marT="65024" marB="65024"/>
                </a:tc>
                <a:tc>
                  <a:txBody>
                    <a:bodyPr/>
                    <a:lstStyle/>
                    <a:p>
                      <a:r>
                        <a:rPr lang="nl-NL" sz="1800" dirty="0" smtClean="0"/>
                        <a:t>zes</a:t>
                      </a:r>
                      <a:endParaRPr lang="en-US" sz="1800" dirty="0"/>
                    </a:p>
                  </a:txBody>
                  <a:tcPr marL="173403" marR="173403" marT="65024" marB="65024"/>
                </a:tc>
                <a:tc>
                  <a:txBody>
                    <a:bodyPr/>
                    <a:lstStyle/>
                    <a:p>
                      <a:r>
                        <a:rPr lang="nl-NL" sz="1800" dirty="0" smtClean="0"/>
                        <a:t>2</a:t>
                      </a:r>
                      <a:endParaRPr lang="en-US" sz="1800" dirty="0"/>
                    </a:p>
                  </a:txBody>
                  <a:tcPr marL="173403" marR="173403" marT="65024" marB="65024"/>
                </a:tc>
                <a:tc>
                  <a:txBody>
                    <a:bodyPr/>
                    <a:lstStyle/>
                    <a:p>
                      <a:r>
                        <a:rPr lang="nl-NL" sz="1800" dirty="0" smtClean="0"/>
                        <a:t>41</a:t>
                      </a:r>
                      <a:endParaRPr lang="en-US" sz="1800" dirty="0"/>
                    </a:p>
                  </a:txBody>
                  <a:tcPr marL="173403" marR="173403" marT="65024" marB="65024"/>
                </a:tc>
                <a:tc>
                  <a:txBody>
                    <a:bodyPr/>
                    <a:lstStyle/>
                    <a:p>
                      <a:r>
                        <a:rPr lang="nl-NL" sz="1800" dirty="0" smtClean="0"/>
                        <a:t>T</a:t>
                      </a:r>
                      <a:endParaRPr lang="en-US" sz="1800" dirty="0"/>
                    </a:p>
                  </a:txBody>
                  <a:tcPr marL="173403" marR="173403" marT="65024" marB="65024"/>
                </a:tc>
                <a:extLst>
                  <a:ext uri="{0D108BD9-81ED-4DB2-BD59-A6C34878D82A}">
                    <a16:rowId xmlns:a16="http://schemas.microsoft.com/office/drawing/2014/main" val="10004"/>
                  </a:ext>
                </a:extLst>
              </a:tr>
              <a:tr h="325907">
                <a:tc>
                  <a:txBody>
                    <a:bodyPr/>
                    <a:lstStyle/>
                    <a:p>
                      <a:r>
                        <a:rPr lang="en-US" sz="1800" dirty="0" smtClean="0"/>
                        <a:t>315529</a:t>
                      </a:r>
                      <a:endParaRPr lang="en-US" sz="1800" dirty="0"/>
                    </a:p>
                  </a:txBody>
                  <a:tcPr marL="173403" marR="173403" marT="65024" marB="65024"/>
                </a:tc>
                <a:tc>
                  <a:txBody>
                    <a:bodyPr/>
                    <a:lstStyle/>
                    <a:p>
                      <a:r>
                        <a:rPr lang="nl-NL" sz="1800" dirty="0" smtClean="0"/>
                        <a:t>HVN</a:t>
                      </a:r>
                      <a:endParaRPr lang="en-US" sz="1800" dirty="0"/>
                    </a:p>
                  </a:txBody>
                  <a:tcPr marL="173403" marR="173403" marT="65024" marB="65024"/>
                </a:tc>
                <a:tc>
                  <a:txBody>
                    <a:bodyPr/>
                    <a:lstStyle/>
                    <a:p>
                      <a:r>
                        <a:rPr lang="nl-NL" sz="1800" dirty="0" smtClean="0"/>
                        <a:t>1290</a:t>
                      </a:r>
                      <a:endParaRPr lang="en-US" sz="1800" dirty="0"/>
                    </a:p>
                  </a:txBody>
                  <a:tcPr marL="173403" marR="173403" marT="65024" marB="65024"/>
                </a:tc>
                <a:tc>
                  <a:txBody>
                    <a:bodyPr/>
                    <a:lstStyle/>
                    <a:p>
                      <a:r>
                        <a:rPr lang="nl-NL" sz="1800" dirty="0" smtClean="0"/>
                        <a:t>hamer</a:t>
                      </a:r>
                      <a:endParaRPr lang="en-US" sz="1800" dirty="0"/>
                    </a:p>
                  </a:txBody>
                  <a:tcPr marL="173403" marR="173403" marT="65024" marB="65024"/>
                </a:tc>
                <a:tc>
                  <a:txBody>
                    <a:bodyPr/>
                    <a:lstStyle/>
                    <a:p>
                      <a:r>
                        <a:rPr lang="nl-NL" sz="1800" dirty="0" smtClean="0"/>
                        <a:t>0</a:t>
                      </a:r>
                      <a:endParaRPr lang="en-US" sz="1800" dirty="0"/>
                    </a:p>
                  </a:txBody>
                  <a:tcPr marL="173403" marR="173403" marT="65024" marB="65024"/>
                </a:tc>
                <a:tc>
                  <a:txBody>
                    <a:bodyPr/>
                    <a:lstStyle/>
                    <a:p>
                      <a:r>
                        <a:rPr lang="nl-NL" sz="1800" dirty="0" smtClean="0"/>
                        <a:t>11</a:t>
                      </a:r>
                      <a:endParaRPr lang="en-US" sz="1800" dirty="0"/>
                    </a:p>
                  </a:txBody>
                  <a:tcPr marL="173403" marR="173403" marT="65024" marB="65024"/>
                </a:tc>
                <a:tc>
                  <a:txBody>
                    <a:bodyPr/>
                    <a:lstStyle/>
                    <a:p>
                      <a:r>
                        <a:rPr lang="nl-NL" sz="1800" dirty="0" smtClean="0"/>
                        <a:t>-</a:t>
                      </a:r>
                      <a:endParaRPr lang="en-US" sz="1800" dirty="0"/>
                    </a:p>
                  </a:txBody>
                  <a:tcPr marL="173403" marR="173403" marT="65024" marB="65024"/>
                </a:tc>
                <a:extLst>
                  <a:ext uri="{0D108BD9-81ED-4DB2-BD59-A6C34878D82A}">
                    <a16:rowId xmlns:a16="http://schemas.microsoft.com/office/drawing/2014/main" val="10005"/>
                  </a:ext>
                </a:extLst>
              </a:tr>
              <a:tr h="325907">
                <a:tc>
                  <a:txBody>
                    <a:bodyPr/>
                    <a:lstStyle/>
                    <a:p>
                      <a:r>
                        <a:rPr lang="en-US" sz="1800" dirty="0" smtClean="0"/>
                        <a:t>788914</a:t>
                      </a:r>
                      <a:endParaRPr lang="en-US" sz="1800" dirty="0"/>
                    </a:p>
                  </a:txBody>
                  <a:tcPr marL="173403" marR="173403" marT="65024" marB="65024"/>
                </a:tc>
                <a:tc>
                  <a:txBody>
                    <a:bodyPr/>
                    <a:lstStyle/>
                    <a:p>
                      <a:r>
                        <a:rPr lang="nl-NL" sz="1800" dirty="0" smtClean="0"/>
                        <a:t>ASM</a:t>
                      </a:r>
                      <a:endParaRPr lang="en-US" sz="1800" dirty="0"/>
                    </a:p>
                  </a:txBody>
                  <a:tcPr marL="173403" marR="173403" marT="65024" marB="65024"/>
                </a:tc>
                <a:tc>
                  <a:txBody>
                    <a:bodyPr/>
                    <a:lstStyle/>
                    <a:p>
                      <a:r>
                        <a:rPr lang="nl-NL" sz="1800" dirty="0" smtClean="0"/>
                        <a:t>676</a:t>
                      </a:r>
                      <a:endParaRPr lang="en-US" sz="1800" dirty="0"/>
                    </a:p>
                  </a:txBody>
                  <a:tcPr marL="173403" marR="173403" marT="65024" marB="65024"/>
                </a:tc>
                <a:tc>
                  <a:txBody>
                    <a:bodyPr/>
                    <a:lstStyle/>
                    <a:p>
                      <a:r>
                        <a:rPr lang="nl-NL" sz="1800" dirty="0" smtClean="0"/>
                        <a:t>zwaluw</a:t>
                      </a:r>
                      <a:endParaRPr lang="en-US" sz="1800" dirty="0"/>
                    </a:p>
                  </a:txBody>
                  <a:tcPr marL="173403" marR="173403" marT="65024" marB="65024"/>
                </a:tc>
                <a:tc>
                  <a:txBody>
                    <a:bodyPr/>
                    <a:lstStyle/>
                    <a:p>
                      <a:r>
                        <a:rPr lang="nl-NL" sz="1800" dirty="0" smtClean="0"/>
                        <a:t>0</a:t>
                      </a:r>
                      <a:endParaRPr lang="en-US" sz="1800" dirty="0"/>
                    </a:p>
                  </a:txBody>
                  <a:tcPr marL="173403" marR="173403" marT="65024" marB="65024"/>
                </a:tc>
                <a:tc>
                  <a:txBody>
                    <a:bodyPr/>
                    <a:lstStyle/>
                    <a:p>
                      <a:r>
                        <a:rPr lang="nl-NL" sz="1800" dirty="0" smtClean="0"/>
                        <a:t>26</a:t>
                      </a:r>
                      <a:endParaRPr lang="en-US" sz="1800" dirty="0"/>
                    </a:p>
                  </a:txBody>
                  <a:tcPr marL="173403" marR="173403" marT="65024" marB="65024"/>
                </a:tc>
                <a:tc>
                  <a:txBody>
                    <a:bodyPr/>
                    <a:lstStyle/>
                    <a:p>
                      <a:r>
                        <a:rPr lang="nl-NL" sz="1800" dirty="0" smtClean="0"/>
                        <a:t>T</a:t>
                      </a:r>
                      <a:endParaRPr lang="en-US" sz="1800" dirty="0"/>
                    </a:p>
                  </a:txBody>
                  <a:tcPr marL="173403" marR="173403" marT="65024" marB="65024"/>
                </a:tc>
                <a:extLst>
                  <a:ext uri="{0D108BD9-81ED-4DB2-BD59-A6C34878D82A}">
                    <a16:rowId xmlns:a16="http://schemas.microsoft.com/office/drawing/2014/main" val="10006"/>
                  </a:ext>
                </a:extLst>
              </a:tr>
              <a:tr h="325907">
                <a:tc>
                  <a:txBody>
                    <a:bodyPr/>
                    <a:lstStyle/>
                    <a:p>
                      <a:r>
                        <a:rPr lang="en-US" sz="1800" dirty="0" smtClean="0"/>
                        <a:t>157762</a:t>
                      </a:r>
                      <a:endParaRPr lang="en-US" sz="1800" dirty="0"/>
                    </a:p>
                  </a:txBody>
                  <a:tcPr marL="173403" marR="173403" marT="65024" marB="65024"/>
                </a:tc>
                <a:tc>
                  <a:txBody>
                    <a:bodyPr/>
                    <a:lstStyle/>
                    <a:p>
                      <a:r>
                        <a:rPr lang="nl-NL" sz="1800" dirty="0" smtClean="0"/>
                        <a:t>HVN</a:t>
                      </a:r>
                      <a:endParaRPr lang="en-US" sz="1800" dirty="0"/>
                    </a:p>
                  </a:txBody>
                  <a:tcPr marL="173403" marR="173403" marT="65024" marB="65024"/>
                </a:tc>
                <a:tc>
                  <a:txBody>
                    <a:bodyPr/>
                    <a:lstStyle/>
                    <a:p>
                      <a:r>
                        <a:rPr lang="nl-NL" sz="1800" dirty="0" smtClean="0"/>
                        <a:t>9482</a:t>
                      </a:r>
                      <a:endParaRPr lang="en-US" sz="1800" dirty="0"/>
                    </a:p>
                  </a:txBody>
                  <a:tcPr marL="173403" marR="173403" marT="65024" marB="65024"/>
                </a:tc>
                <a:tc>
                  <a:txBody>
                    <a:bodyPr/>
                    <a:lstStyle/>
                    <a:p>
                      <a:r>
                        <a:rPr lang="nl-NL" sz="1800" dirty="0" smtClean="0"/>
                        <a:t>wie</a:t>
                      </a:r>
                      <a:endParaRPr lang="en-US" sz="1800" dirty="0"/>
                    </a:p>
                  </a:txBody>
                  <a:tcPr marL="173403" marR="173403" marT="65024" marB="65024"/>
                </a:tc>
                <a:tc>
                  <a:txBody>
                    <a:bodyPr/>
                    <a:lstStyle/>
                    <a:p>
                      <a:r>
                        <a:rPr lang="nl-NL" sz="1800" dirty="0" smtClean="0"/>
                        <a:t>0</a:t>
                      </a:r>
                      <a:endParaRPr lang="en-US" sz="1800" dirty="0"/>
                    </a:p>
                  </a:txBody>
                  <a:tcPr marL="173403" marR="173403" marT="65024" marB="65024"/>
                </a:tc>
                <a:tc>
                  <a:txBody>
                    <a:bodyPr/>
                    <a:lstStyle/>
                    <a:p>
                      <a:r>
                        <a:rPr lang="nl-NL" sz="1800" dirty="0" smtClean="0"/>
                        <a:t>6</a:t>
                      </a:r>
                      <a:endParaRPr lang="en-US" sz="1800" dirty="0"/>
                    </a:p>
                  </a:txBody>
                  <a:tcPr marL="173403" marR="173403" marT="65024" marB="65024"/>
                </a:tc>
                <a:tc>
                  <a:txBody>
                    <a:bodyPr/>
                    <a:lstStyle/>
                    <a:p>
                      <a:r>
                        <a:rPr lang="nl-NL" sz="1800" dirty="0" smtClean="0"/>
                        <a:t>-</a:t>
                      </a:r>
                      <a:endParaRPr lang="en-US" sz="1800" dirty="0"/>
                    </a:p>
                  </a:txBody>
                  <a:tcPr marL="173403" marR="173403" marT="65024" marB="65024"/>
                </a:tc>
                <a:extLst>
                  <a:ext uri="{0D108BD9-81ED-4DB2-BD59-A6C34878D82A}">
                    <a16:rowId xmlns:a16="http://schemas.microsoft.com/office/drawing/2014/main" val="10007"/>
                  </a:ext>
                </a:extLst>
              </a:tr>
              <a:tr h="325907">
                <a:tc>
                  <a:txBody>
                    <a:bodyPr/>
                    <a:lstStyle/>
                    <a:p>
                      <a:r>
                        <a:rPr lang="en-US" sz="1800" dirty="0" smtClean="0"/>
                        <a:t>946681</a:t>
                      </a:r>
                      <a:endParaRPr lang="en-US" sz="1800" dirty="0"/>
                    </a:p>
                  </a:txBody>
                  <a:tcPr marL="173403" marR="173403" marT="65024" marB="65024"/>
                </a:tc>
                <a:tc>
                  <a:txBody>
                    <a:bodyPr/>
                    <a:lstStyle/>
                    <a:p>
                      <a:r>
                        <a:rPr lang="nl-NL" sz="1800" dirty="0" smtClean="0"/>
                        <a:t>DHG</a:t>
                      </a:r>
                      <a:endParaRPr lang="en-US" sz="1800" dirty="0"/>
                    </a:p>
                  </a:txBody>
                  <a:tcPr marL="173403" marR="173403" marT="65024" marB="65024"/>
                </a:tc>
                <a:tc>
                  <a:txBody>
                    <a:bodyPr/>
                    <a:lstStyle/>
                    <a:p>
                      <a:r>
                        <a:rPr lang="nl-NL" sz="1800" dirty="0" smtClean="0"/>
                        <a:t>42</a:t>
                      </a:r>
                      <a:endParaRPr lang="en-US" sz="1800" dirty="0"/>
                    </a:p>
                  </a:txBody>
                  <a:tcPr marL="173403" marR="173403" marT="65024" marB="65024"/>
                </a:tc>
                <a:tc>
                  <a:txBody>
                    <a:bodyPr/>
                    <a:lstStyle/>
                    <a:p>
                      <a:r>
                        <a:rPr lang="nl-NL" sz="1800" dirty="0" smtClean="0"/>
                        <a:t>rond</a:t>
                      </a:r>
                      <a:endParaRPr lang="en-US" sz="1800" dirty="0"/>
                    </a:p>
                  </a:txBody>
                  <a:tcPr marL="173403" marR="173403" marT="65024" marB="65024"/>
                </a:tc>
                <a:tc>
                  <a:txBody>
                    <a:bodyPr/>
                    <a:lstStyle/>
                    <a:p>
                      <a:r>
                        <a:rPr lang="nl-NL" sz="1800" dirty="0" smtClean="0"/>
                        <a:t>1</a:t>
                      </a:r>
                      <a:endParaRPr lang="en-US" sz="1800" dirty="0"/>
                    </a:p>
                  </a:txBody>
                  <a:tcPr marL="173403" marR="173403" marT="65024" marB="65024"/>
                </a:tc>
                <a:tc>
                  <a:txBody>
                    <a:bodyPr/>
                    <a:lstStyle/>
                    <a:p>
                      <a:r>
                        <a:rPr lang="nl-NL" sz="1800" dirty="0" smtClean="0"/>
                        <a:t>31</a:t>
                      </a:r>
                      <a:endParaRPr lang="en-US" sz="1800" dirty="0"/>
                    </a:p>
                  </a:txBody>
                  <a:tcPr marL="173403" marR="173403" marT="65024" marB="65024"/>
                </a:tc>
                <a:tc>
                  <a:txBody>
                    <a:bodyPr/>
                    <a:lstStyle/>
                    <a:p>
                      <a:r>
                        <a:rPr lang="nl-NL" sz="1800" dirty="0" smtClean="0"/>
                        <a:t>T</a:t>
                      </a:r>
                      <a:endParaRPr lang="en-US" sz="1800" dirty="0"/>
                    </a:p>
                  </a:txBody>
                  <a:tcPr marL="173403" marR="173403" marT="65024" marB="65024"/>
                </a:tc>
                <a:extLst>
                  <a:ext uri="{0D108BD9-81ED-4DB2-BD59-A6C34878D82A}">
                    <a16:rowId xmlns:a16="http://schemas.microsoft.com/office/drawing/2014/main" val="10008"/>
                  </a:ext>
                </a:extLst>
              </a:tr>
              <a:tr h="325907">
                <a:tc>
                  <a:txBody>
                    <a:bodyPr/>
                    <a:lstStyle/>
                    <a:p>
                      <a:r>
                        <a:rPr lang="en-US" sz="1800" dirty="0" smtClean="0"/>
                        <a:t>-31539</a:t>
                      </a:r>
                      <a:endParaRPr lang="en-US" sz="1800" dirty="0"/>
                    </a:p>
                  </a:txBody>
                  <a:tcPr marL="173403" marR="173403" marT="65024" marB="65024"/>
                </a:tc>
                <a:tc>
                  <a:txBody>
                    <a:bodyPr/>
                    <a:lstStyle/>
                    <a:p>
                      <a:r>
                        <a:rPr lang="nl-NL" sz="1800" dirty="0" smtClean="0"/>
                        <a:t>WGN</a:t>
                      </a:r>
                      <a:endParaRPr lang="en-US" sz="1800" dirty="0"/>
                    </a:p>
                  </a:txBody>
                  <a:tcPr marL="173403" marR="173403" marT="65024" marB="65024"/>
                </a:tc>
                <a:tc>
                  <a:txBody>
                    <a:bodyPr/>
                    <a:lstStyle/>
                    <a:p>
                      <a:r>
                        <a:rPr lang="nl-NL" sz="1800" dirty="0" smtClean="0"/>
                        <a:t>2423</a:t>
                      </a:r>
                      <a:endParaRPr lang="en-US" sz="1800" dirty="0"/>
                    </a:p>
                  </a:txBody>
                  <a:tcPr marL="173403" marR="173403" marT="65024" marB="65024"/>
                </a:tc>
                <a:tc>
                  <a:txBody>
                    <a:bodyPr/>
                    <a:lstStyle/>
                    <a:p>
                      <a:r>
                        <a:rPr lang="nl-NL" sz="1800" dirty="0" smtClean="0"/>
                        <a:t>bruin</a:t>
                      </a:r>
                      <a:endParaRPr lang="en-US" sz="1800" dirty="0"/>
                    </a:p>
                  </a:txBody>
                  <a:tcPr marL="173403" marR="173403" marT="65024" marB="65024"/>
                </a:tc>
                <a:tc>
                  <a:txBody>
                    <a:bodyPr/>
                    <a:lstStyle/>
                    <a:p>
                      <a:r>
                        <a:rPr lang="nl-NL" sz="1800" dirty="0" smtClean="0"/>
                        <a:t>0</a:t>
                      </a:r>
                      <a:endParaRPr lang="en-US" sz="1800" dirty="0"/>
                    </a:p>
                  </a:txBody>
                  <a:tcPr marL="173403" marR="173403" marT="65024" marB="65024"/>
                </a:tc>
                <a:tc>
                  <a:txBody>
                    <a:bodyPr/>
                    <a:lstStyle/>
                    <a:p>
                      <a:r>
                        <a:rPr lang="nl-NL" sz="1800" dirty="0" smtClean="0"/>
                        <a:t>0</a:t>
                      </a:r>
                      <a:endParaRPr lang="en-US" sz="1800" dirty="0"/>
                    </a:p>
                  </a:txBody>
                  <a:tcPr marL="173403" marR="173403" marT="65024" marB="65024"/>
                </a:tc>
                <a:tc>
                  <a:txBody>
                    <a:bodyPr/>
                    <a:lstStyle/>
                    <a:p>
                      <a:r>
                        <a:rPr lang="nl-NL" sz="1800" dirty="0" smtClean="0"/>
                        <a:t>-</a:t>
                      </a:r>
                      <a:endParaRPr lang="en-US" sz="1800" dirty="0"/>
                    </a:p>
                  </a:txBody>
                  <a:tcPr marL="173403" marR="173403" marT="65024" marB="65024"/>
                </a:tc>
                <a:extLst>
                  <a:ext uri="{0D108BD9-81ED-4DB2-BD59-A6C34878D82A}">
                    <a16:rowId xmlns:a16="http://schemas.microsoft.com/office/drawing/2014/main" val="10009"/>
                  </a:ext>
                </a:extLst>
              </a:tr>
              <a:tr h="325907">
                <a:tc>
                  <a:txBody>
                    <a:bodyPr/>
                    <a:lstStyle/>
                    <a:p>
                      <a:r>
                        <a:rPr lang="en-US" sz="1800" dirty="0" smtClean="0"/>
                        <a:t>47338</a:t>
                      </a:r>
                      <a:endParaRPr lang="en-US" sz="1800" dirty="0"/>
                    </a:p>
                  </a:txBody>
                  <a:tcPr marL="173403" marR="173403" marT="65024" marB="65024"/>
                </a:tc>
                <a:tc>
                  <a:txBody>
                    <a:bodyPr/>
                    <a:lstStyle/>
                    <a:p>
                      <a:r>
                        <a:rPr lang="nl-NL" sz="1800" dirty="0" smtClean="0"/>
                        <a:t>HVN</a:t>
                      </a:r>
                      <a:endParaRPr lang="en-US" sz="1800" dirty="0"/>
                    </a:p>
                  </a:txBody>
                  <a:tcPr marL="173403" marR="173403" marT="65024" marB="65024"/>
                </a:tc>
                <a:tc>
                  <a:txBody>
                    <a:bodyPr/>
                    <a:lstStyle/>
                    <a:p>
                      <a:r>
                        <a:rPr lang="nl-NL" sz="1800" dirty="0" smtClean="0"/>
                        <a:t>54</a:t>
                      </a:r>
                      <a:endParaRPr lang="en-US" sz="1800" dirty="0"/>
                    </a:p>
                  </a:txBody>
                  <a:tcPr marL="173403" marR="173403" marT="65024" marB="65024"/>
                </a:tc>
                <a:tc>
                  <a:txBody>
                    <a:bodyPr/>
                    <a:lstStyle/>
                    <a:p>
                      <a:r>
                        <a:rPr lang="nl-NL" sz="1800" dirty="0" smtClean="0"/>
                        <a:t>hamer</a:t>
                      </a:r>
                      <a:endParaRPr lang="en-US" sz="1800" dirty="0"/>
                    </a:p>
                  </a:txBody>
                  <a:tcPr marL="173403" marR="173403" marT="65024" marB="65024"/>
                </a:tc>
                <a:tc>
                  <a:txBody>
                    <a:bodyPr/>
                    <a:lstStyle/>
                    <a:p>
                      <a:r>
                        <a:rPr lang="nl-NL" sz="1800" dirty="0" smtClean="0"/>
                        <a:t>0</a:t>
                      </a:r>
                      <a:endParaRPr lang="en-US" sz="1800" dirty="0"/>
                    </a:p>
                  </a:txBody>
                  <a:tcPr marL="173403" marR="173403" marT="65024" marB="65024"/>
                </a:tc>
                <a:tc>
                  <a:txBody>
                    <a:bodyPr/>
                    <a:lstStyle/>
                    <a:p>
                      <a:r>
                        <a:rPr lang="nl-NL" sz="1800" dirty="0" smtClean="0"/>
                        <a:t>16</a:t>
                      </a:r>
                      <a:endParaRPr lang="en-US" sz="1800" dirty="0"/>
                    </a:p>
                  </a:txBody>
                  <a:tcPr marL="173403" marR="173403" marT="65024" marB="65024"/>
                </a:tc>
                <a:tc>
                  <a:txBody>
                    <a:bodyPr/>
                    <a:lstStyle/>
                    <a:p>
                      <a:r>
                        <a:rPr lang="nl-NL" sz="1800" dirty="0" smtClean="0"/>
                        <a:t>P</a:t>
                      </a:r>
                      <a:endParaRPr lang="en-US" sz="1800" dirty="0"/>
                    </a:p>
                  </a:txBody>
                  <a:tcPr marL="173403" marR="173403" marT="65024" marB="65024"/>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271000209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Who</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am</a:t>
            </a:r>
            <a:r>
              <a:rPr lang="fr-FR" sz="7200" dirty="0" smtClean="0">
                <a:solidFill>
                  <a:schemeClr val="accent4">
                    <a:lumMod val="75000"/>
                  </a:schemeClr>
                </a:solidFill>
                <a:latin typeface="Trebuchet MS Bold" charset="0"/>
                <a:cs typeface="Trebuchet MS Bold" charset="0"/>
              </a:rPr>
              <a:t> I?</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err="1" smtClean="0"/>
              <a:t>From</a:t>
            </a:r>
            <a:r>
              <a:rPr lang="fr-FR" dirty="0" smtClean="0"/>
              <a:t> The </a:t>
            </a:r>
            <a:r>
              <a:rPr lang="fr-FR" dirty="0" err="1" smtClean="0"/>
              <a:t>Netherlands</a:t>
            </a:r>
            <a:r>
              <a:rPr lang="fr-FR" dirty="0" smtClean="0"/>
              <a:t>, </a:t>
            </a:r>
            <a:r>
              <a:rPr lang="fr-FR" dirty="0" err="1" smtClean="0"/>
              <a:t>father</a:t>
            </a:r>
            <a:r>
              <a:rPr lang="fr-FR" dirty="0" smtClean="0"/>
              <a:t> of </a:t>
            </a:r>
            <a:r>
              <a:rPr lang="fr-FR" dirty="0" err="1" smtClean="0"/>
              <a:t>two</a:t>
            </a:r>
            <a:r>
              <a:rPr lang="fr-FR" dirty="0" smtClean="0"/>
              <a:t> sons</a:t>
            </a:r>
          </a:p>
          <a:p>
            <a:r>
              <a:rPr lang="fr-FR" dirty="0" smtClean="0"/>
              <a:t>Masters in </a:t>
            </a:r>
            <a:r>
              <a:rPr lang="fr-FR" dirty="0" err="1" smtClean="0"/>
              <a:t>Applied</a:t>
            </a:r>
            <a:r>
              <a:rPr lang="fr-FR" dirty="0" smtClean="0"/>
              <a:t> </a:t>
            </a:r>
            <a:r>
              <a:rPr lang="fr-FR" dirty="0" err="1" smtClean="0"/>
              <a:t>Physics</a:t>
            </a:r>
            <a:endParaRPr lang="fr-FR" dirty="0" smtClean="0"/>
          </a:p>
          <a:p>
            <a:r>
              <a:rPr lang="fr-FR" dirty="0" err="1" smtClean="0"/>
              <a:t>Started</a:t>
            </a:r>
            <a:r>
              <a:rPr lang="fr-FR" dirty="0" smtClean="0"/>
              <a:t> in IT in 1994: Oracle; </a:t>
            </a:r>
            <a:r>
              <a:rPr lang="fr-FR" dirty="0" err="1" smtClean="0"/>
              <a:t>now</a:t>
            </a:r>
            <a:r>
              <a:rPr lang="fr-FR" dirty="0" smtClean="0"/>
              <a:t> CTO of AMIS</a:t>
            </a:r>
          </a:p>
          <a:p>
            <a:r>
              <a:rPr lang="fr-FR" dirty="0" smtClean="0"/>
              <a:t>Solution Architect for </a:t>
            </a:r>
            <a:r>
              <a:rPr lang="fr-FR" dirty="0" err="1" smtClean="0"/>
              <a:t>enterprise</a:t>
            </a:r>
            <a:r>
              <a:rPr lang="fr-FR" dirty="0" smtClean="0"/>
              <a:t> IT challenges</a:t>
            </a:r>
          </a:p>
          <a:p>
            <a:r>
              <a:rPr lang="fr-FR" dirty="0" smtClean="0"/>
              <a:t>Oracle ACE </a:t>
            </a:r>
            <a:r>
              <a:rPr lang="fr-FR" dirty="0" err="1" smtClean="0"/>
              <a:t>Director</a:t>
            </a:r>
            <a:r>
              <a:rPr lang="fr-FR" dirty="0" smtClean="0"/>
              <a:t>, Oracle </a:t>
            </a:r>
            <a:r>
              <a:rPr lang="fr-FR" dirty="0" err="1" smtClean="0"/>
              <a:t>Developer</a:t>
            </a:r>
            <a:r>
              <a:rPr lang="fr-FR" dirty="0" smtClean="0"/>
              <a:t> Champion, Java Rockstar</a:t>
            </a:r>
          </a:p>
          <a:p>
            <a:r>
              <a:rPr lang="fr-FR" dirty="0" err="1" smtClean="0"/>
              <a:t>Presenter</a:t>
            </a:r>
            <a:r>
              <a:rPr lang="fr-FR" dirty="0" smtClean="0"/>
              <a:t>: Oracle </a:t>
            </a:r>
            <a:r>
              <a:rPr lang="fr-FR" dirty="0" err="1" smtClean="0"/>
              <a:t>OpenWorld</a:t>
            </a:r>
            <a:r>
              <a:rPr lang="fr-FR" dirty="0" smtClean="0"/>
              <a:t>, </a:t>
            </a:r>
            <a:r>
              <a:rPr lang="fr-FR" dirty="0" err="1" smtClean="0"/>
              <a:t>JavaOne</a:t>
            </a:r>
            <a:r>
              <a:rPr lang="fr-FR" dirty="0" smtClean="0"/>
              <a:t>, </a:t>
            </a:r>
            <a:br>
              <a:rPr lang="fr-FR" dirty="0" smtClean="0"/>
            </a:br>
            <a:r>
              <a:rPr lang="fr-FR" dirty="0"/>
              <a:t>NLJUG </a:t>
            </a:r>
            <a:r>
              <a:rPr lang="fr-FR" dirty="0" err="1" smtClean="0"/>
              <a:t>JFall</a:t>
            </a:r>
            <a:r>
              <a:rPr lang="fr-FR" dirty="0" smtClean="0"/>
              <a:t>/</a:t>
            </a:r>
            <a:r>
              <a:rPr lang="fr-FR" dirty="0" err="1" smtClean="0"/>
              <a:t>JSpring</a:t>
            </a:r>
            <a:r>
              <a:rPr lang="fr-FR" dirty="0" smtClean="0"/>
              <a:t>, </a:t>
            </a:r>
            <a:r>
              <a:rPr lang="fr-FR" dirty="0" err="1" smtClean="0"/>
              <a:t>Javapolis</a:t>
            </a:r>
            <a:r>
              <a:rPr lang="fr-FR" dirty="0" smtClean="0"/>
              <a:t>/</a:t>
            </a:r>
            <a:r>
              <a:rPr lang="fr-FR" dirty="0" err="1" smtClean="0"/>
              <a:t>Devoxx</a:t>
            </a:r>
            <a:r>
              <a:rPr lang="fr-FR" dirty="0" smtClean="0"/>
              <a:t>, YouTube</a:t>
            </a:r>
            <a:endParaRPr lang="fr-FR" dirty="0"/>
          </a:p>
          <a:p>
            <a:r>
              <a:rPr lang="fr-FR" dirty="0" err="1" smtClean="0"/>
              <a:t>Author</a:t>
            </a:r>
            <a:r>
              <a:rPr lang="fr-FR" dirty="0" smtClean="0"/>
              <a:t> of </a:t>
            </a:r>
            <a:r>
              <a:rPr lang="fr-FR" dirty="0" err="1" smtClean="0"/>
              <a:t>two</a:t>
            </a:r>
            <a:r>
              <a:rPr lang="fr-FR" dirty="0" smtClean="0"/>
              <a:t> books on Oracle SOA Suite,</a:t>
            </a:r>
            <a:br>
              <a:rPr lang="fr-FR" dirty="0" smtClean="0"/>
            </a:br>
            <a:r>
              <a:rPr lang="fr-FR" dirty="0" smtClean="0"/>
              <a:t>1400 blog articles and 7000+ Tweets</a:t>
            </a:r>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0313" y="122900"/>
            <a:ext cx="2170199" cy="3212926"/>
          </a:xfrm>
          <a:prstGeom prst="rect">
            <a:avLst/>
          </a:prstGeom>
          <a:ln>
            <a:noFill/>
          </a:ln>
          <a:effectLst>
            <a:softEdge rad="112500"/>
          </a:effectLst>
        </p:spPr>
      </p:pic>
      <p:pic>
        <p:nvPicPr>
          <p:cNvPr id="8" name="Picture 7"/>
          <p:cNvPicPr>
            <a:picLocks noChangeAspect="1"/>
          </p:cNvPicPr>
          <p:nvPr/>
        </p:nvPicPr>
        <p:blipFill rotWithShape="1">
          <a:blip r:embed="rId4"/>
          <a:srcRect l="13036" b="16757"/>
          <a:stretch/>
        </p:blipFill>
        <p:spPr>
          <a:xfrm>
            <a:off x="9025123" y="4414982"/>
            <a:ext cx="2604593" cy="1858243"/>
          </a:xfrm>
          <a:prstGeom prst="rect">
            <a:avLst/>
          </a:prstGeom>
          <a:ln>
            <a:noFill/>
          </a:ln>
          <a:effectLst>
            <a:softEdge rad="112500"/>
          </a:effectLst>
        </p:spPr>
      </p:pic>
      <p:pic>
        <p:nvPicPr>
          <p:cNvPr id="1028"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20375" y="4905375"/>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80130" y="5457825"/>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87177" y="4464223"/>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3113" y="4629150"/>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10952" y="4855569"/>
            <a:ext cx="552450"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71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1750" tmFilter="0, 0; .2, .5; .8, .5; 1, 0"/>
                                        <p:tgtEl>
                                          <p:spTgt spid="19"/>
                                        </p:tgtEl>
                                      </p:cBhvr>
                                    </p:animEffect>
                                    <p:animScale>
                                      <p:cBhvr>
                                        <p:cTn id="7" dur="8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Types </a:t>
            </a:r>
            <a:r>
              <a:rPr lang="fr-FR" sz="7200" dirty="0">
                <a:solidFill>
                  <a:schemeClr val="accent4">
                    <a:lumMod val="75000"/>
                  </a:schemeClr>
                </a:solidFill>
                <a:latin typeface="Trebuchet MS Bold" charset="0"/>
                <a:cs typeface="Trebuchet MS Bold" charset="0"/>
              </a:rPr>
              <a:t>of machine </a:t>
            </a:r>
            <a:r>
              <a:rPr lang="fr-FR" sz="7200" dirty="0" err="1">
                <a:solidFill>
                  <a:schemeClr val="accent4">
                    <a:lumMod val="75000"/>
                  </a:schemeClr>
                </a:solidFill>
                <a:latin typeface="Trebuchet MS Bold" charset="0"/>
                <a:cs typeface="Trebuchet MS Bold" charset="0"/>
              </a:rPr>
              <a:t>learning</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err="1"/>
              <a:t>Supervised</a:t>
            </a:r>
            <a:endParaRPr lang="nl-NL" dirty="0"/>
          </a:p>
          <a:p>
            <a:pPr lvl="1"/>
            <a:r>
              <a:rPr lang="nl-NL" dirty="0"/>
              <a:t>Train </a:t>
            </a:r>
            <a:r>
              <a:rPr lang="nl-NL" dirty="0" err="1"/>
              <a:t>and</a:t>
            </a:r>
            <a:r>
              <a:rPr lang="nl-NL" dirty="0"/>
              <a:t> test model </a:t>
            </a:r>
            <a:r>
              <a:rPr lang="nl-NL" dirty="0" err="1"/>
              <a:t>from</a:t>
            </a:r>
            <a:r>
              <a:rPr lang="nl-NL" dirty="0"/>
              <a:t> </a:t>
            </a:r>
            <a:r>
              <a:rPr lang="nl-NL" dirty="0" err="1"/>
              <a:t>known</a:t>
            </a:r>
            <a:r>
              <a:rPr lang="nl-NL" dirty="0"/>
              <a:t> data (</a:t>
            </a:r>
            <a:r>
              <a:rPr lang="nl-NL" dirty="0" err="1"/>
              <a:t>both</a:t>
            </a:r>
            <a:r>
              <a:rPr lang="nl-NL" dirty="0"/>
              <a:t> features </a:t>
            </a:r>
            <a:r>
              <a:rPr lang="nl-NL" dirty="0" err="1"/>
              <a:t>and</a:t>
            </a:r>
            <a:r>
              <a:rPr lang="nl-NL" dirty="0"/>
              <a:t> target)</a:t>
            </a:r>
          </a:p>
          <a:p>
            <a:r>
              <a:rPr lang="nl-NL" dirty="0" err="1"/>
              <a:t>Unsupervised</a:t>
            </a:r>
            <a:endParaRPr lang="nl-NL" dirty="0"/>
          </a:p>
          <a:p>
            <a:pPr lvl="1"/>
            <a:r>
              <a:rPr lang="nl-NL" dirty="0" err="1"/>
              <a:t>Analyze</a:t>
            </a:r>
            <a:r>
              <a:rPr lang="nl-NL" dirty="0"/>
              <a:t> </a:t>
            </a:r>
            <a:r>
              <a:rPr lang="nl-NL" dirty="0" err="1"/>
              <a:t>unlabeled</a:t>
            </a:r>
            <a:r>
              <a:rPr lang="nl-NL" dirty="0"/>
              <a:t> data – </a:t>
            </a:r>
            <a:r>
              <a:rPr lang="nl-NL" dirty="0" err="1"/>
              <a:t>see</a:t>
            </a:r>
            <a:r>
              <a:rPr lang="nl-NL" dirty="0"/>
              <a:t> </a:t>
            </a:r>
            <a:r>
              <a:rPr lang="nl-NL" dirty="0" err="1"/>
              <a:t>if</a:t>
            </a:r>
            <a:r>
              <a:rPr lang="nl-NL" dirty="0"/>
              <a:t> </a:t>
            </a:r>
            <a:r>
              <a:rPr lang="nl-NL" dirty="0" err="1"/>
              <a:t>you</a:t>
            </a:r>
            <a:r>
              <a:rPr lang="nl-NL" dirty="0"/>
              <a:t> </a:t>
            </a:r>
            <a:r>
              <a:rPr lang="nl-NL" dirty="0" err="1"/>
              <a:t>can</a:t>
            </a:r>
            <a:r>
              <a:rPr lang="nl-NL" dirty="0"/>
              <a:t> </a:t>
            </a:r>
            <a:r>
              <a:rPr lang="nl-NL" dirty="0" err="1"/>
              <a:t>find</a:t>
            </a:r>
            <a:r>
              <a:rPr lang="nl-NL" dirty="0"/>
              <a:t> </a:t>
            </a:r>
            <a:r>
              <a:rPr lang="nl-NL" dirty="0" err="1"/>
              <a:t>anything</a:t>
            </a:r>
            <a:endParaRPr lang="nl-NL" dirty="0"/>
          </a:p>
          <a:p>
            <a:r>
              <a:rPr lang="nl-NL" dirty="0"/>
              <a:t>Semi-</a:t>
            </a:r>
            <a:r>
              <a:rPr lang="nl-NL" dirty="0" err="1"/>
              <a:t>Supervised</a:t>
            </a:r>
            <a:endParaRPr lang="nl-NL" dirty="0"/>
          </a:p>
          <a:p>
            <a:pPr lvl="1"/>
            <a:r>
              <a:rPr lang="nl-NL" dirty="0"/>
              <a:t>Interactive flow, </a:t>
            </a:r>
            <a:r>
              <a:rPr lang="nl-NL" dirty="0" err="1"/>
              <a:t>for</a:t>
            </a:r>
            <a:r>
              <a:rPr lang="nl-NL" dirty="0"/>
              <a:t> </a:t>
            </a:r>
            <a:r>
              <a:rPr lang="nl-NL" dirty="0" err="1"/>
              <a:t>example</a:t>
            </a:r>
            <a:r>
              <a:rPr lang="nl-NL" dirty="0"/>
              <a:t> human </a:t>
            </a:r>
            <a:r>
              <a:rPr lang="nl-NL" dirty="0" err="1"/>
              <a:t>identifying</a:t>
            </a:r>
            <a:r>
              <a:rPr lang="nl-NL" dirty="0"/>
              <a:t> clusters</a:t>
            </a:r>
          </a:p>
          <a:p>
            <a:r>
              <a:rPr lang="nl-NL" dirty="0" err="1"/>
              <a:t>Reinforcement</a:t>
            </a:r>
            <a:endParaRPr lang="nl-NL" dirty="0"/>
          </a:p>
          <a:p>
            <a:pPr lvl="1"/>
            <a:r>
              <a:rPr lang="nl-NL" dirty="0" err="1"/>
              <a:t>Continuously</a:t>
            </a:r>
            <a:r>
              <a:rPr lang="nl-NL" dirty="0"/>
              <a:t> </a:t>
            </a:r>
            <a:r>
              <a:rPr lang="nl-NL" dirty="0" err="1"/>
              <a:t>improve</a:t>
            </a:r>
            <a:r>
              <a:rPr lang="nl-NL" dirty="0"/>
              <a:t> </a:t>
            </a:r>
            <a:r>
              <a:rPr lang="nl-NL" dirty="0" err="1"/>
              <a:t>algorithm</a:t>
            </a:r>
            <a:r>
              <a:rPr lang="nl-NL" dirty="0"/>
              <a:t> (model) as time </a:t>
            </a:r>
            <a:r>
              <a:rPr lang="nl-NL" dirty="0" err="1"/>
              <a:t>progresses</a:t>
            </a:r>
            <a:r>
              <a:rPr lang="nl-NL" dirty="0"/>
              <a:t>, </a:t>
            </a:r>
            <a:r>
              <a:rPr lang="nl-NL" dirty="0" err="1"/>
              <a:t>based</a:t>
            </a:r>
            <a:r>
              <a:rPr lang="nl-NL" dirty="0"/>
              <a:t> on new </a:t>
            </a:r>
            <a:r>
              <a:rPr lang="nl-NL" dirty="0" err="1" smtClean="0"/>
              <a:t>experience</a:t>
            </a:r>
            <a:r>
              <a:rPr lang="nl-NL" dirty="0" smtClean="0"/>
              <a:t>, </a:t>
            </a:r>
            <a:r>
              <a:rPr lang="nl-NL" dirty="0" err="1" smtClean="0"/>
              <a:t>for</a:t>
            </a:r>
            <a:r>
              <a:rPr lang="nl-NL" dirty="0" smtClean="0"/>
              <a:t> </a:t>
            </a:r>
            <a:r>
              <a:rPr lang="nl-NL" dirty="0" err="1" smtClean="0"/>
              <a:t>example</a:t>
            </a:r>
            <a:r>
              <a:rPr lang="nl-NL" dirty="0" smtClean="0"/>
              <a:t> ‘</a:t>
            </a:r>
            <a:r>
              <a:rPr lang="nl-NL" dirty="0" err="1" smtClean="0"/>
              <a:t>maze</a:t>
            </a:r>
            <a:r>
              <a:rPr lang="nl-NL" dirty="0" smtClean="0"/>
              <a:t> runner’ </a:t>
            </a:r>
            <a:endParaRPr lang="nl-NL"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105172993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88934"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Machine </a:t>
            </a:r>
            <a:r>
              <a:rPr lang="fr-FR" sz="7200" dirty="0" err="1">
                <a:solidFill>
                  <a:schemeClr val="accent4">
                    <a:lumMod val="75000"/>
                  </a:schemeClr>
                </a:solidFill>
                <a:latin typeface="Trebuchet MS Bold" charset="0"/>
                <a:cs typeface="Trebuchet MS Bold" charset="0"/>
              </a:rPr>
              <a:t>learning</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algorithms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425034"/>
            <a:ext cx="9525000" cy="4801598"/>
          </a:xfrm>
        </p:spPr>
        <p:txBody>
          <a:bodyPr>
            <a:normAutofit fontScale="70000" lnSpcReduction="20000"/>
          </a:bodyPr>
          <a:lstStyle/>
          <a:p>
            <a:r>
              <a:rPr lang="nl-NL" b="1" dirty="0"/>
              <a:t>Clustering</a:t>
            </a:r>
          </a:p>
          <a:p>
            <a:pPr lvl="1"/>
            <a:r>
              <a:rPr lang="nl-NL" sz="2800" dirty="0" err="1"/>
              <a:t>Hierarchical</a:t>
            </a:r>
            <a:r>
              <a:rPr lang="nl-NL" sz="2800" dirty="0"/>
              <a:t> k-means, </a:t>
            </a:r>
            <a:r>
              <a:rPr lang="en-US" sz="2800" dirty="0"/>
              <a:t>Orthogonal Partitioning Clustering, Expectation-Maximization</a:t>
            </a:r>
            <a:endParaRPr lang="nl-NL" sz="2800" dirty="0"/>
          </a:p>
          <a:p>
            <a:r>
              <a:rPr lang="nl-NL" b="1" dirty="0"/>
              <a:t>Feature </a:t>
            </a:r>
            <a:r>
              <a:rPr lang="nl-NL" b="1" dirty="0" err="1"/>
              <a:t>Extraction</a:t>
            </a:r>
            <a:r>
              <a:rPr lang="nl-NL" b="1" dirty="0"/>
              <a:t>/</a:t>
            </a:r>
            <a:r>
              <a:rPr lang="nl-NL" b="1" dirty="0" err="1"/>
              <a:t>Attribute</a:t>
            </a:r>
            <a:r>
              <a:rPr lang="nl-NL" b="1" dirty="0"/>
              <a:t> </a:t>
            </a:r>
            <a:r>
              <a:rPr lang="nl-NL" b="1" dirty="0" err="1"/>
              <a:t>Importance</a:t>
            </a:r>
            <a:r>
              <a:rPr lang="nl-NL" b="1" dirty="0"/>
              <a:t>/</a:t>
            </a:r>
            <a:r>
              <a:rPr lang="nl-NL" b="1" dirty="0" err="1"/>
              <a:t>Principal</a:t>
            </a:r>
            <a:r>
              <a:rPr lang="nl-NL" b="1" dirty="0"/>
              <a:t> Component Analysis</a:t>
            </a:r>
          </a:p>
          <a:p>
            <a:r>
              <a:rPr lang="nl-NL" b="1" dirty="0" err="1"/>
              <a:t>Classification</a:t>
            </a:r>
            <a:endParaRPr lang="nl-NL" b="1" dirty="0"/>
          </a:p>
          <a:p>
            <a:pPr lvl="1"/>
            <a:r>
              <a:rPr lang="nl-NL" sz="2800" dirty="0" err="1"/>
              <a:t>Decision</a:t>
            </a:r>
            <a:r>
              <a:rPr lang="nl-NL" sz="2800" dirty="0"/>
              <a:t> Tree, </a:t>
            </a:r>
            <a:r>
              <a:rPr lang="nl-NL" sz="2800" dirty="0" err="1"/>
              <a:t>Naïve</a:t>
            </a:r>
            <a:r>
              <a:rPr lang="nl-NL" sz="2800" dirty="0"/>
              <a:t> Bayes, Random </a:t>
            </a:r>
            <a:r>
              <a:rPr lang="nl-NL" sz="2800" dirty="0" err="1"/>
              <a:t>Forest</a:t>
            </a:r>
            <a:r>
              <a:rPr lang="nl-NL" sz="2800" dirty="0"/>
              <a:t>, </a:t>
            </a:r>
            <a:r>
              <a:rPr lang="nl-NL" sz="2800" dirty="0" err="1"/>
              <a:t>Logistic</a:t>
            </a:r>
            <a:r>
              <a:rPr lang="nl-NL" sz="2800" dirty="0"/>
              <a:t> </a:t>
            </a:r>
            <a:r>
              <a:rPr lang="nl-NL" sz="2800" dirty="0" err="1"/>
              <a:t>Regression</a:t>
            </a:r>
            <a:r>
              <a:rPr lang="nl-NL" sz="2800" dirty="0"/>
              <a:t>, Support Vector Machine</a:t>
            </a:r>
          </a:p>
          <a:p>
            <a:r>
              <a:rPr lang="nl-NL" b="1" dirty="0" err="1"/>
              <a:t>Regression</a:t>
            </a:r>
            <a:endParaRPr lang="nl-NL" b="1" dirty="0"/>
          </a:p>
          <a:p>
            <a:pPr lvl="1"/>
            <a:r>
              <a:rPr lang="nl-NL" sz="2800" dirty="0"/>
              <a:t>Multiple </a:t>
            </a:r>
            <a:r>
              <a:rPr lang="nl-NL" sz="2800" dirty="0" err="1"/>
              <a:t>Regression</a:t>
            </a:r>
            <a:r>
              <a:rPr lang="nl-NL" sz="2800" dirty="0"/>
              <a:t>, Support Vector Machine, </a:t>
            </a:r>
            <a:r>
              <a:rPr lang="nl-NL" sz="2800" dirty="0" err="1"/>
              <a:t>Linear</a:t>
            </a:r>
            <a:r>
              <a:rPr lang="nl-NL" sz="2800" dirty="0"/>
              <a:t> Model, LASSO, </a:t>
            </a:r>
            <a:br>
              <a:rPr lang="nl-NL" sz="2800" dirty="0"/>
            </a:br>
            <a:r>
              <a:rPr lang="nl-NL" sz="2800" dirty="0"/>
              <a:t>Random </a:t>
            </a:r>
            <a:r>
              <a:rPr lang="nl-NL" sz="2800" dirty="0" err="1"/>
              <a:t>Forest</a:t>
            </a:r>
            <a:r>
              <a:rPr lang="nl-NL" sz="2800" dirty="0"/>
              <a:t>, </a:t>
            </a:r>
            <a:r>
              <a:rPr lang="nl-NL" sz="2800" dirty="0" err="1"/>
              <a:t>Ridgre</a:t>
            </a:r>
            <a:r>
              <a:rPr lang="nl-NL" sz="2800" dirty="0"/>
              <a:t> </a:t>
            </a:r>
            <a:r>
              <a:rPr lang="nl-NL" sz="2800" dirty="0" err="1"/>
              <a:t>Regression</a:t>
            </a:r>
            <a:r>
              <a:rPr lang="nl-NL" sz="2800" dirty="0"/>
              <a:t>, </a:t>
            </a:r>
            <a:r>
              <a:rPr lang="nl-NL" sz="2800" dirty="0" err="1"/>
              <a:t>Generalized</a:t>
            </a:r>
            <a:r>
              <a:rPr lang="nl-NL" sz="2800" dirty="0"/>
              <a:t> </a:t>
            </a:r>
            <a:r>
              <a:rPr lang="nl-NL" sz="2800" dirty="0" err="1"/>
              <a:t>Linear</a:t>
            </a:r>
            <a:r>
              <a:rPr lang="nl-NL" sz="2800" dirty="0"/>
              <a:t> </a:t>
            </a:r>
            <a:r>
              <a:rPr lang="nl-NL" sz="2800" dirty="0" smtClean="0"/>
              <a:t/>
            </a:r>
            <a:br>
              <a:rPr lang="nl-NL" sz="2800" dirty="0" smtClean="0"/>
            </a:br>
            <a:r>
              <a:rPr lang="nl-NL" sz="2800" dirty="0" smtClean="0"/>
              <a:t>Model</a:t>
            </a:r>
            <a:r>
              <a:rPr lang="nl-NL" sz="2800" dirty="0"/>
              <a:t>, </a:t>
            </a:r>
            <a:r>
              <a:rPr lang="nl-NL" sz="2800" dirty="0" err="1" smtClean="0"/>
              <a:t>Stepwise</a:t>
            </a:r>
            <a:r>
              <a:rPr lang="nl-NL" sz="2800" dirty="0" smtClean="0"/>
              <a:t> </a:t>
            </a:r>
            <a:r>
              <a:rPr lang="nl-NL" sz="2800" dirty="0" err="1"/>
              <a:t>Linear</a:t>
            </a:r>
            <a:r>
              <a:rPr lang="nl-NL" sz="2800" dirty="0"/>
              <a:t> </a:t>
            </a:r>
            <a:r>
              <a:rPr lang="nl-NL" sz="2800" dirty="0" err="1"/>
              <a:t>Regression</a:t>
            </a:r>
            <a:endParaRPr lang="nl-NL" sz="2800" dirty="0"/>
          </a:p>
          <a:p>
            <a:r>
              <a:rPr lang="nl-NL" b="1" dirty="0"/>
              <a:t>Association &amp; </a:t>
            </a:r>
            <a:r>
              <a:rPr lang="nl-NL" b="1" dirty="0" err="1"/>
              <a:t>Collaborative</a:t>
            </a:r>
            <a:r>
              <a:rPr lang="nl-NL" b="1" dirty="0"/>
              <a:t> Filtering</a:t>
            </a:r>
            <a:r>
              <a:rPr lang="nl-NL" dirty="0"/>
              <a:t> (market basket </a:t>
            </a:r>
            <a:r>
              <a:rPr lang="nl-NL" dirty="0" smtClean="0"/>
              <a:t>analysis,</a:t>
            </a:r>
            <a:br>
              <a:rPr lang="nl-NL" dirty="0" smtClean="0"/>
            </a:br>
            <a:r>
              <a:rPr lang="nl-NL" dirty="0" err="1" smtClean="0"/>
              <a:t>apriori</a:t>
            </a:r>
            <a:r>
              <a:rPr lang="nl-NL" dirty="0" smtClean="0"/>
              <a:t>)</a:t>
            </a:r>
          </a:p>
          <a:p>
            <a:r>
              <a:rPr lang="en-US" b="1" dirty="0" smtClean="0"/>
              <a:t>Reinforcement Learning</a:t>
            </a:r>
            <a:r>
              <a:rPr lang="en-US" dirty="0" smtClean="0"/>
              <a:t> – brute force, value function,</a:t>
            </a:r>
            <a:br>
              <a:rPr lang="en-US" dirty="0" smtClean="0"/>
            </a:br>
            <a:r>
              <a:rPr lang="en-US" dirty="0" smtClean="0"/>
              <a:t>Monte Carlo, temporal difference, ..</a:t>
            </a:r>
            <a:endParaRPr lang="nl-NL" dirty="0"/>
          </a:p>
          <a:p>
            <a:r>
              <a:rPr lang="nl-NL" b="1" dirty="0" err="1"/>
              <a:t>Neural</a:t>
            </a:r>
            <a:r>
              <a:rPr lang="nl-NL" b="1" dirty="0"/>
              <a:t> </a:t>
            </a:r>
            <a:r>
              <a:rPr lang="nl-NL" b="1" dirty="0" err="1"/>
              <a:t>network</a:t>
            </a:r>
            <a:r>
              <a:rPr lang="nl-NL" b="1" dirty="0"/>
              <a:t> </a:t>
            </a:r>
            <a:r>
              <a:rPr lang="nl-NL" b="1" dirty="0" err="1"/>
              <a:t>and</a:t>
            </a:r>
            <a:r>
              <a:rPr lang="nl-NL" b="1" dirty="0"/>
              <a:t> </a:t>
            </a:r>
            <a:r>
              <a:rPr lang="nl-NL" b="1" dirty="0" err="1"/>
              <a:t>Deep</a:t>
            </a:r>
            <a:r>
              <a:rPr lang="nl-NL" b="1" dirty="0"/>
              <a:t> Learning</a:t>
            </a:r>
            <a:r>
              <a:rPr lang="nl-NL" dirty="0"/>
              <a:t> </a:t>
            </a:r>
            <a:r>
              <a:rPr lang="nl-NL" dirty="0" err="1"/>
              <a:t>with</a:t>
            </a:r>
            <a:r>
              <a:rPr lang="nl-NL" dirty="0"/>
              <a:t> </a:t>
            </a:r>
            <a:br>
              <a:rPr lang="nl-NL" dirty="0"/>
            </a:br>
            <a:r>
              <a:rPr lang="nl-NL" dirty="0" err="1"/>
              <a:t>Deep</a:t>
            </a:r>
            <a:r>
              <a:rPr lang="nl-NL" dirty="0"/>
              <a:t> </a:t>
            </a:r>
            <a:r>
              <a:rPr lang="nl-NL" dirty="0" err="1"/>
              <a:t>Neural</a:t>
            </a:r>
            <a:r>
              <a:rPr lang="nl-NL" dirty="0"/>
              <a:t> Network</a:t>
            </a:r>
          </a:p>
          <a:p>
            <a:pPr lvl="1"/>
            <a:r>
              <a:rPr lang="nl-NL" dirty="0" err="1"/>
              <a:t>Can</a:t>
            </a:r>
            <a:r>
              <a:rPr lang="nl-NL" dirty="0"/>
              <a:t> </a:t>
            </a:r>
            <a:r>
              <a:rPr lang="nl-NL" dirty="0" err="1"/>
              <a:t>be</a:t>
            </a:r>
            <a:r>
              <a:rPr lang="nl-NL" dirty="0"/>
              <a:t> </a:t>
            </a:r>
            <a:r>
              <a:rPr lang="nl-NL" dirty="0" err="1"/>
              <a:t>used</a:t>
            </a:r>
            <a:r>
              <a:rPr lang="nl-NL" dirty="0"/>
              <a:t> </a:t>
            </a:r>
            <a:r>
              <a:rPr lang="nl-NL" dirty="0" err="1"/>
              <a:t>for</a:t>
            </a:r>
            <a:r>
              <a:rPr lang="nl-NL" dirty="0"/>
              <a:t> </a:t>
            </a:r>
            <a:r>
              <a:rPr lang="nl-NL" dirty="0" err="1"/>
              <a:t>many</a:t>
            </a:r>
            <a:r>
              <a:rPr lang="nl-NL" dirty="0"/>
              <a:t> different </a:t>
            </a:r>
            <a:r>
              <a:rPr lang="nl-NL" dirty="0" err="1"/>
              <a:t>use</a:t>
            </a:r>
            <a:r>
              <a:rPr lang="nl-NL" dirty="0"/>
              <a:t> cases</a:t>
            </a:r>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654314" y="4162697"/>
            <a:ext cx="3467175" cy="2603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4199572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Modeling</a:t>
            </a:r>
            <a:r>
              <a:rPr lang="fr-FR" sz="7200" dirty="0">
                <a:solidFill>
                  <a:schemeClr val="accent4">
                    <a:lumMod val="75000"/>
                  </a:schemeClr>
                </a:solidFill>
                <a:latin typeface="Trebuchet MS Bold" charset="0"/>
                <a:cs typeface="Trebuchet MS Bold" charset="0"/>
              </a:rPr>
              <a:t> phase</a:t>
            </a:r>
          </a:p>
        </p:txBody>
      </p:sp>
      <p:sp>
        <p:nvSpPr>
          <p:cNvPr id="3" name="Content Placeholder 2"/>
          <p:cNvSpPr>
            <a:spLocks noGrp="1"/>
          </p:cNvSpPr>
          <p:nvPr>
            <p:ph idx="1"/>
          </p:nvPr>
        </p:nvSpPr>
        <p:spPr>
          <a:xfrm>
            <a:off x="1828800" y="1825625"/>
            <a:ext cx="9525000" cy="4351338"/>
          </a:xfrm>
        </p:spPr>
        <p:txBody>
          <a:bodyPr>
            <a:normAutofit fontScale="92500" lnSpcReduction="10000"/>
          </a:bodyPr>
          <a:lstStyle/>
          <a:p>
            <a:r>
              <a:rPr lang="nl-NL" dirty="0"/>
              <a:t>Select a model </a:t>
            </a:r>
            <a:r>
              <a:rPr lang="nl-NL" dirty="0" err="1"/>
              <a:t>to</a:t>
            </a:r>
            <a:r>
              <a:rPr lang="nl-NL" dirty="0"/>
              <a:t> </a:t>
            </a:r>
            <a:r>
              <a:rPr lang="nl-NL" dirty="0" err="1"/>
              <a:t>try</a:t>
            </a:r>
            <a:r>
              <a:rPr lang="nl-NL" dirty="0"/>
              <a:t> </a:t>
            </a:r>
            <a:r>
              <a:rPr lang="nl-NL" dirty="0" err="1"/>
              <a:t>to</a:t>
            </a:r>
            <a:r>
              <a:rPr lang="nl-NL" dirty="0"/>
              <a:t> </a:t>
            </a:r>
            <a:r>
              <a:rPr lang="nl-NL" dirty="0" err="1"/>
              <a:t>create</a:t>
            </a:r>
            <a:r>
              <a:rPr lang="nl-NL" dirty="0"/>
              <a:t> a fit </a:t>
            </a:r>
            <a:r>
              <a:rPr lang="nl-NL" dirty="0" err="1"/>
              <a:t>with</a:t>
            </a:r>
            <a:r>
              <a:rPr lang="nl-NL" dirty="0"/>
              <a:t> (</a:t>
            </a:r>
            <a:r>
              <a:rPr lang="nl-NL" dirty="0" err="1"/>
              <a:t>predict</a:t>
            </a:r>
            <a:r>
              <a:rPr lang="nl-NL" dirty="0"/>
              <a:t> target well)</a:t>
            </a:r>
          </a:p>
          <a:p>
            <a:r>
              <a:rPr lang="nl-NL" dirty="0"/>
              <a:t>Set </a:t>
            </a:r>
            <a:r>
              <a:rPr lang="nl-NL" dirty="0" err="1"/>
              <a:t>configuration</a:t>
            </a:r>
            <a:r>
              <a:rPr lang="nl-NL" dirty="0"/>
              <a:t> parameters </a:t>
            </a:r>
            <a:r>
              <a:rPr lang="nl-NL" dirty="0" err="1"/>
              <a:t>for</a:t>
            </a:r>
            <a:r>
              <a:rPr lang="nl-NL" dirty="0"/>
              <a:t> model</a:t>
            </a:r>
          </a:p>
          <a:p>
            <a:r>
              <a:rPr lang="nl-NL" dirty="0" err="1"/>
              <a:t>Divide</a:t>
            </a:r>
            <a:r>
              <a:rPr lang="nl-NL" dirty="0"/>
              <a:t> data in training set </a:t>
            </a:r>
            <a:r>
              <a:rPr lang="nl-NL" dirty="0" err="1"/>
              <a:t>and</a:t>
            </a:r>
            <a:r>
              <a:rPr lang="nl-NL" dirty="0"/>
              <a:t> test set</a:t>
            </a:r>
          </a:p>
          <a:p>
            <a:r>
              <a:rPr lang="nl-NL" dirty="0"/>
              <a:t>Train model </a:t>
            </a:r>
            <a:r>
              <a:rPr lang="nl-NL" dirty="0" err="1"/>
              <a:t>with</a:t>
            </a:r>
            <a:r>
              <a:rPr lang="nl-NL" dirty="0"/>
              <a:t> training set</a:t>
            </a:r>
          </a:p>
          <a:p>
            <a:r>
              <a:rPr lang="nl-NL" dirty="0" err="1"/>
              <a:t>Evaluate</a:t>
            </a:r>
            <a:r>
              <a:rPr lang="nl-NL" dirty="0"/>
              <a:t> performance of </a:t>
            </a:r>
            <a:r>
              <a:rPr lang="nl-NL" dirty="0" err="1"/>
              <a:t>trained</a:t>
            </a:r>
            <a:r>
              <a:rPr lang="nl-NL" dirty="0"/>
              <a:t> model on </a:t>
            </a:r>
            <a:r>
              <a:rPr lang="nl-NL" dirty="0" err="1"/>
              <a:t>the</a:t>
            </a:r>
            <a:r>
              <a:rPr lang="nl-NL" dirty="0"/>
              <a:t> test set</a:t>
            </a:r>
          </a:p>
          <a:p>
            <a:pPr lvl="1"/>
            <a:r>
              <a:rPr lang="nl-NL" dirty="0" err="1"/>
              <a:t>Confusion</a:t>
            </a:r>
            <a:r>
              <a:rPr lang="nl-NL" dirty="0"/>
              <a:t> matrix, </a:t>
            </a:r>
            <a:r>
              <a:rPr lang="nl-NL" dirty="0" err="1"/>
              <a:t>mean</a:t>
            </a:r>
            <a:r>
              <a:rPr lang="nl-NL" dirty="0"/>
              <a:t> square error, support, lift, </a:t>
            </a:r>
            <a:r>
              <a:rPr lang="nl-NL" dirty="0" err="1"/>
              <a:t>false</a:t>
            </a:r>
            <a:r>
              <a:rPr lang="nl-NL" dirty="0"/>
              <a:t> </a:t>
            </a:r>
            <a:r>
              <a:rPr lang="nl-NL" dirty="0" err="1"/>
              <a:t>positives</a:t>
            </a:r>
            <a:r>
              <a:rPr lang="nl-NL" dirty="0"/>
              <a:t>, </a:t>
            </a:r>
            <a:r>
              <a:rPr lang="nl-NL" dirty="0" err="1"/>
              <a:t>false</a:t>
            </a:r>
            <a:r>
              <a:rPr lang="nl-NL" dirty="0"/>
              <a:t> </a:t>
            </a:r>
            <a:r>
              <a:rPr lang="nl-NL" dirty="0" err="1"/>
              <a:t>negatives</a:t>
            </a:r>
            <a:r>
              <a:rPr lang="nl-NL" dirty="0"/>
              <a:t> </a:t>
            </a:r>
          </a:p>
          <a:p>
            <a:r>
              <a:rPr lang="nl-NL" dirty="0" err="1"/>
              <a:t>Optionally</a:t>
            </a:r>
            <a:r>
              <a:rPr lang="nl-NL" dirty="0"/>
              <a:t>: </a:t>
            </a:r>
            <a:r>
              <a:rPr lang="nl-NL" dirty="0" err="1"/>
              <a:t>tweak</a:t>
            </a:r>
            <a:r>
              <a:rPr lang="nl-NL" dirty="0"/>
              <a:t> model parameters, </a:t>
            </a:r>
            <a:r>
              <a:rPr lang="nl-NL" dirty="0" err="1"/>
              <a:t>add</a:t>
            </a:r>
            <a:r>
              <a:rPr lang="nl-NL" dirty="0"/>
              <a:t> </a:t>
            </a:r>
            <a:r>
              <a:rPr lang="nl-NL" dirty="0" err="1"/>
              <a:t>attributes</a:t>
            </a:r>
            <a:r>
              <a:rPr lang="nl-NL" dirty="0"/>
              <a:t>, feed in more training data, </a:t>
            </a:r>
            <a:r>
              <a:rPr lang="nl-NL" dirty="0" err="1"/>
              <a:t>choose</a:t>
            </a:r>
            <a:r>
              <a:rPr lang="nl-NL" dirty="0"/>
              <a:t> different model</a:t>
            </a:r>
          </a:p>
          <a:p>
            <a:r>
              <a:rPr lang="nl-NL" dirty="0" err="1"/>
              <a:t>Eventually</a:t>
            </a:r>
            <a:r>
              <a:rPr lang="nl-NL" dirty="0"/>
              <a:t> (</a:t>
            </a:r>
            <a:r>
              <a:rPr lang="nl-NL" dirty="0" err="1"/>
              <a:t>hopefully</a:t>
            </a:r>
            <a:r>
              <a:rPr lang="nl-NL" dirty="0"/>
              <a:t>): </a:t>
            </a:r>
            <a:r>
              <a:rPr lang="nl-NL" dirty="0" err="1"/>
              <a:t>pick</a:t>
            </a:r>
            <a:r>
              <a:rPr lang="nl-NL" dirty="0"/>
              <a:t> model plus parameters plus </a:t>
            </a:r>
            <a:r>
              <a:rPr lang="nl-NL" dirty="0" err="1"/>
              <a:t>attributes</a:t>
            </a:r>
            <a:r>
              <a:rPr lang="nl-NL" dirty="0"/>
              <a:t> </a:t>
            </a:r>
            <a:br>
              <a:rPr lang="nl-NL" dirty="0"/>
            </a:br>
            <a:r>
              <a:rPr lang="nl-NL" dirty="0" err="1"/>
              <a:t>that</a:t>
            </a:r>
            <a:r>
              <a:rPr lang="nl-NL" dirty="0"/>
              <a:t> </a:t>
            </a:r>
            <a:r>
              <a:rPr lang="nl-NL" dirty="0" err="1"/>
              <a:t>will</a:t>
            </a:r>
            <a:r>
              <a:rPr lang="nl-NL" dirty="0"/>
              <a:t> </a:t>
            </a:r>
            <a:r>
              <a:rPr lang="nl-NL" dirty="0" err="1"/>
              <a:t>reliably</a:t>
            </a:r>
            <a:r>
              <a:rPr lang="nl-NL" dirty="0"/>
              <a:t> </a:t>
            </a:r>
            <a:r>
              <a:rPr lang="nl-NL" dirty="0" err="1"/>
              <a:t>predict</a:t>
            </a:r>
            <a:r>
              <a:rPr lang="nl-NL" dirty="0"/>
              <a:t> </a:t>
            </a:r>
            <a:r>
              <a:rPr lang="nl-NL" dirty="0" err="1"/>
              <a:t>the</a:t>
            </a:r>
            <a:r>
              <a:rPr lang="nl-NL" dirty="0"/>
              <a:t> target </a:t>
            </a:r>
            <a:r>
              <a:rPr lang="nl-NL" dirty="0" err="1"/>
              <a:t>variable</a:t>
            </a:r>
            <a:r>
              <a:rPr lang="nl-NL" dirty="0"/>
              <a:t> </a:t>
            </a:r>
            <a:r>
              <a:rPr lang="nl-NL" dirty="0" err="1"/>
              <a:t>given</a:t>
            </a:r>
            <a:r>
              <a:rPr lang="nl-NL" dirty="0"/>
              <a:t> new data</a:t>
            </a:r>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descr="Image result for iterativ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flipV="1">
            <a:off x="-763692" y="3202697"/>
            <a:ext cx="4627928" cy="9756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confusion matri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83224" y="2264228"/>
            <a:ext cx="1959362" cy="1699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246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45" name="Rectangle 44"/>
          <p:cNvSpPr/>
          <p:nvPr/>
        </p:nvSpPr>
        <p:spPr>
          <a:xfrm>
            <a:off x="-254643" y="1576388"/>
            <a:ext cx="11608443" cy="4696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Optical Digit recognition</a:t>
            </a:r>
          </a:p>
        </p:txBody>
      </p:sp>
      <p:sp>
        <p:nvSpPr>
          <p:cNvPr id="3" name="Content Placeholder 2"/>
          <p:cNvSpPr>
            <a:spLocks noGrp="1"/>
          </p:cNvSpPr>
          <p:nvPr>
            <p:ph idx="1"/>
          </p:nvPr>
        </p:nvSpPr>
        <p:spPr>
          <a:xfrm>
            <a:off x="1828800" y="1825625"/>
            <a:ext cx="9525000" cy="4351338"/>
          </a:xfrm>
        </p:spPr>
        <p:txBody>
          <a:bodyPr/>
          <a:lstStyle/>
          <a:p>
            <a:r>
              <a:rPr lang="en-US" dirty="0" smtClean="0"/>
              <a:t>.</a:t>
            </a:r>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1432749"/>
            <a:ext cx="3306116" cy="2314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30067" y="410659"/>
            <a:ext cx="1490096" cy="12378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71356" y="5095556"/>
            <a:ext cx="2990238" cy="1762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9"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4065" y="4775713"/>
            <a:ext cx="3483473" cy="19251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0" name="Group 29"/>
          <p:cNvGrpSpPr/>
          <p:nvPr/>
        </p:nvGrpSpPr>
        <p:grpSpPr>
          <a:xfrm>
            <a:off x="8541393" y="3172603"/>
            <a:ext cx="3547936" cy="2174025"/>
            <a:chOff x="11824573" y="6106775"/>
            <a:chExt cx="5046107" cy="3092041"/>
          </a:xfrm>
        </p:grpSpPr>
        <p:pic>
          <p:nvPicPr>
            <p:cNvPr id="31"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575223" y="6846570"/>
              <a:ext cx="3853497" cy="21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2" name="TextBox 31"/>
            <p:cNvSpPr txBox="1"/>
            <p:nvPr/>
          </p:nvSpPr>
          <p:spPr>
            <a:xfrm>
              <a:off x="12483783" y="6106775"/>
              <a:ext cx="1153172" cy="408375"/>
            </a:xfrm>
            <a:prstGeom prst="rect">
              <a:avLst/>
            </a:prstGeom>
            <a:noFill/>
          </p:spPr>
          <p:txBody>
            <a:bodyPr wrap="none" rtlCol="0">
              <a:spAutoFit/>
            </a:bodyPr>
            <a:lstStyle/>
            <a:p>
              <a:r>
                <a:rPr lang="nl-NL" sz="1266" dirty="0" err="1"/>
                <a:t>Predicted</a:t>
              </a:r>
              <a:endParaRPr lang="en-US" sz="1266" dirty="0" err="1"/>
            </a:p>
          </p:txBody>
        </p:sp>
        <p:sp>
          <p:nvSpPr>
            <p:cNvPr id="33" name="TextBox 32"/>
            <p:cNvSpPr txBox="1"/>
            <p:nvPr/>
          </p:nvSpPr>
          <p:spPr>
            <a:xfrm rot="16200000">
              <a:off x="11599912" y="7153762"/>
              <a:ext cx="857697" cy="408375"/>
            </a:xfrm>
            <a:prstGeom prst="rect">
              <a:avLst/>
            </a:prstGeom>
            <a:noFill/>
          </p:spPr>
          <p:txBody>
            <a:bodyPr wrap="none" rtlCol="0">
              <a:spAutoFit/>
            </a:bodyPr>
            <a:lstStyle/>
            <a:p>
              <a:r>
                <a:rPr lang="nl-NL" sz="1266" dirty="0" err="1"/>
                <a:t>Actual</a:t>
              </a:r>
              <a:endParaRPr lang="en-US" sz="1266" dirty="0" err="1"/>
            </a:p>
          </p:txBody>
        </p:sp>
        <p:sp>
          <p:nvSpPr>
            <p:cNvPr id="34" name="TextBox 33"/>
            <p:cNvSpPr txBox="1"/>
            <p:nvPr/>
          </p:nvSpPr>
          <p:spPr>
            <a:xfrm>
              <a:off x="12514262" y="6431281"/>
              <a:ext cx="4356418" cy="408375"/>
            </a:xfrm>
            <a:prstGeom prst="rect">
              <a:avLst/>
            </a:prstGeom>
            <a:noFill/>
          </p:spPr>
          <p:txBody>
            <a:bodyPr wrap="square" rtlCol="0">
              <a:spAutoFit/>
            </a:bodyPr>
            <a:lstStyle/>
            <a:p>
              <a:r>
                <a:rPr lang="nl-NL" sz="1266" spc="422" dirty="0"/>
                <a:t>0 1 2 3 4 5 6 7 8 9</a:t>
              </a:r>
              <a:endParaRPr lang="en-US" sz="1266" spc="422" dirty="0" err="1"/>
            </a:p>
          </p:txBody>
        </p:sp>
        <p:sp>
          <p:nvSpPr>
            <p:cNvPr id="35" name="TextBox 34"/>
            <p:cNvSpPr txBox="1"/>
            <p:nvPr/>
          </p:nvSpPr>
          <p:spPr>
            <a:xfrm>
              <a:off x="12178982" y="6758415"/>
              <a:ext cx="360681" cy="2440401"/>
            </a:xfrm>
            <a:prstGeom prst="rect">
              <a:avLst/>
            </a:prstGeom>
            <a:noFill/>
          </p:spPr>
          <p:txBody>
            <a:bodyPr wrap="none" rtlCol="0">
              <a:spAutoFit/>
            </a:bodyPr>
            <a:lstStyle/>
            <a:p>
              <a:r>
                <a:rPr lang="nl-NL" sz="1055" dirty="0"/>
                <a:t>0</a:t>
              </a:r>
            </a:p>
            <a:p>
              <a:r>
                <a:rPr lang="nl-NL" sz="1055" dirty="0"/>
                <a:t>1</a:t>
              </a:r>
            </a:p>
            <a:p>
              <a:r>
                <a:rPr lang="nl-NL" sz="1055" dirty="0"/>
                <a:t>2</a:t>
              </a:r>
            </a:p>
            <a:p>
              <a:r>
                <a:rPr lang="nl-NL" sz="1055" dirty="0"/>
                <a:t>3</a:t>
              </a:r>
            </a:p>
            <a:p>
              <a:r>
                <a:rPr lang="nl-NL" sz="1055" dirty="0"/>
                <a:t>4</a:t>
              </a:r>
            </a:p>
            <a:p>
              <a:r>
                <a:rPr lang="nl-NL" sz="1055" dirty="0"/>
                <a:t>5</a:t>
              </a:r>
            </a:p>
            <a:p>
              <a:r>
                <a:rPr lang="nl-NL" sz="1055" dirty="0"/>
                <a:t>6</a:t>
              </a:r>
            </a:p>
            <a:p>
              <a:r>
                <a:rPr lang="nl-NL" sz="1055" dirty="0"/>
                <a:t>7</a:t>
              </a:r>
            </a:p>
            <a:p>
              <a:r>
                <a:rPr lang="nl-NL" sz="1055" dirty="0"/>
                <a:t>8</a:t>
              </a:r>
            </a:p>
            <a:p>
              <a:r>
                <a:rPr lang="nl-NL" sz="1055" dirty="0"/>
                <a:t>9</a:t>
              </a:r>
              <a:endParaRPr lang="en-US" sz="1055" dirty="0" err="1"/>
            </a:p>
          </p:txBody>
        </p:sp>
        <p:cxnSp>
          <p:nvCxnSpPr>
            <p:cNvPr id="36" name="Straight Connector 35"/>
            <p:cNvCxnSpPr/>
            <p:nvPr/>
          </p:nvCxnSpPr>
          <p:spPr>
            <a:xfrm>
              <a:off x="12105290" y="6788895"/>
              <a:ext cx="4399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a:off x="12471050" y="6261407"/>
              <a:ext cx="0" cy="282146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38" name="Picture 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2025" y="1940986"/>
            <a:ext cx="3386481" cy="16988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TextBox 38"/>
          <p:cNvSpPr txBox="1"/>
          <p:nvPr/>
        </p:nvSpPr>
        <p:spPr>
          <a:xfrm>
            <a:off x="8167215" y="2466213"/>
            <a:ext cx="973152" cy="287130"/>
          </a:xfrm>
          <a:prstGeom prst="rect">
            <a:avLst/>
          </a:prstGeom>
          <a:noFill/>
        </p:spPr>
        <p:txBody>
          <a:bodyPr wrap="none" rtlCol="0">
            <a:spAutoFit/>
          </a:bodyPr>
          <a:lstStyle/>
          <a:p>
            <a:r>
              <a:rPr lang="nl-NL" sz="1266" dirty="0" err="1"/>
              <a:t>Naïve</a:t>
            </a:r>
            <a:r>
              <a:rPr lang="nl-NL" sz="1266" dirty="0"/>
              <a:t> Bayes</a:t>
            </a:r>
            <a:endParaRPr lang="en-US" sz="1266" dirty="0" err="1"/>
          </a:p>
        </p:txBody>
      </p:sp>
      <p:sp>
        <p:nvSpPr>
          <p:cNvPr id="40" name="Right Arrow 39"/>
          <p:cNvSpPr/>
          <p:nvPr/>
        </p:nvSpPr>
        <p:spPr>
          <a:xfrm>
            <a:off x="7794502" y="2504502"/>
            <a:ext cx="267091" cy="248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6"/>
          </a:p>
        </p:txBody>
      </p:sp>
      <p:sp>
        <p:nvSpPr>
          <p:cNvPr id="41" name="Down Arrow 40"/>
          <p:cNvSpPr/>
          <p:nvPr/>
        </p:nvSpPr>
        <p:spPr>
          <a:xfrm>
            <a:off x="2522575" y="3972498"/>
            <a:ext cx="246452" cy="329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6"/>
          </a:p>
        </p:txBody>
      </p:sp>
      <p:sp>
        <p:nvSpPr>
          <p:cNvPr id="42" name="TextBox 41"/>
          <p:cNvSpPr txBox="1"/>
          <p:nvPr/>
        </p:nvSpPr>
        <p:spPr>
          <a:xfrm>
            <a:off x="2035751" y="4379679"/>
            <a:ext cx="1060547" cy="287130"/>
          </a:xfrm>
          <a:prstGeom prst="rect">
            <a:avLst/>
          </a:prstGeom>
          <a:noFill/>
        </p:spPr>
        <p:txBody>
          <a:bodyPr wrap="none" rtlCol="0">
            <a:spAutoFit/>
          </a:bodyPr>
          <a:lstStyle/>
          <a:p>
            <a:r>
              <a:rPr lang="nl-NL" sz="1266" dirty="0" err="1"/>
              <a:t>Decision</a:t>
            </a:r>
            <a:r>
              <a:rPr lang="nl-NL" sz="1266" dirty="0"/>
              <a:t> Tree</a:t>
            </a:r>
            <a:endParaRPr lang="en-US" sz="1266" dirty="0" err="1"/>
          </a:p>
        </p:txBody>
      </p:sp>
      <p:sp>
        <p:nvSpPr>
          <p:cNvPr id="43" name="Right Arrow 42"/>
          <p:cNvSpPr/>
          <p:nvPr/>
        </p:nvSpPr>
        <p:spPr>
          <a:xfrm>
            <a:off x="4804264" y="5976777"/>
            <a:ext cx="267091" cy="2480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6"/>
          </a:p>
        </p:txBody>
      </p:sp>
      <p:sp>
        <p:nvSpPr>
          <p:cNvPr id="44" name="Down Arrow 43"/>
          <p:cNvSpPr/>
          <p:nvPr/>
        </p:nvSpPr>
        <p:spPr>
          <a:xfrm>
            <a:off x="9261362" y="2824847"/>
            <a:ext cx="246452" cy="32971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6"/>
          </a:p>
        </p:txBody>
      </p:sp>
      <p:pic>
        <p:nvPicPr>
          <p:cNvPr id="6" name="Snagit_PPTCC3E">
            <a:hlinkClick r:id="rId10"/>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479118" y="5440159"/>
            <a:ext cx="1874682" cy="1348857"/>
          </a:xfrm>
          <a:prstGeom prst="rect">
            <a:avLst/>
          </a:prstGeom>
        </p:spPr>
      </p:pic>
      <p:sp>
        <p:nvSpPr>
          <p:cNvPr id="46" name="TextBox 45">
            <a:hlinkClick r:id="rId12"/>
          </p:cNvPr>
          <p:cNvSpPr txBox="1"/>
          <p:nvPr/>
        </p:nvSpPr>
        <p:spPr>
          <a:xfrm>
            <a:off x="8620241" y="5385700"/>
            <a:ext cx="873780" cy="676724"/>
          </a:xfrm>
          <a:prstGeom prst="rect">
            <a:avLst/>
          </a:prstGeom>
          <a:noFill/>
        </p:spPr>
        <p:txBody>
          <a:bodyPr wrap="square" rtlCol="0">
            <a:spAutoFit/>
          </a:bodyPr>
          <a:lstStyle/>
          <a:p>
            <a:pPr algn="r"/>
            <a:r>
              <a:rPr lang="nl-NL" sz="1266" dirty="0" err="1" smtClean="0"/>
              <a:t>Deep</a:t>
            </a:r>
            <a:r>
              <a:rPr lang="nl-NL" sz="1266" dirty="0" smtClean="0"/>
              <a:t> </a:t>
            </a:r>
            <a:r>
              <a:rPr lang="nl-NL" sz="1266" dirty="0" err="1" smtClean="0"/>
              <a:t>Neural</a:t>
            </a:r>
            <a:r>
              <a:rPr lang="nl-NL" sz="1266" dirty="0" smtClean="0"/>
              <a:t> Network</a:t>
            </a:r>
            <a:endParaRPr lang="en-US" sz="1266" dirty="0" err="1"/>
          </a:p>
        </p:txBody>
      </p:sp>
    </p:spTree>
    <p:extLst>
      <p:ext uri="{BB962C8B-B14F-4D97-AF65-F5344CB8AC3E}">
        <p14:creationId xmlns:p14="http://schemas.microsoft.com/office/powerpoint/2010/main" val="3889347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41" grpId="0" animBg="1"/>
      <p:bldP spid="42" grpId="0"/>
      <p:bldP spid="43" grpId="0" animBg="1"/>
      <p:bldP spid="44" grpId="0" animBg="1"/>
      <p:bldP spid="4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Classification </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gone </a:t>
            </a:r>
            <a:r>
              <a:rPr lang="fr-FR" sz="7200" dirty="0" err="1">
                <a:solidFill>
                  <a:schemeClr val="accent4">
                    <a:lumMod val="75000"/>
                  </a:schemeClr>
                </a:solidFill>
                <a:latin typeface="Trebuchet MS Bold" charset="0"/>
                <a:cs typeface="Trebuchet MS Bold" charset="0"/>
              </a:rPr>
              <a:t>wrong</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a:t>Machine </a:t>
            </a:r>
            <a:r>
              <a:rPr lang="nl-NL" dirty="0" err="1"/>
              <a:t>learning</a:t>
            </a:r>
            <a:r>
              <a:rPr lang="nl-NL" dirty="0"/>
              <a:t> </a:t>
            </a:r>
            <a:r>
              <a:rPr lang="nl-NL" dirty="0" err="1"/>
              <a:t>applied</a:t>
            </a:r>
            <a:r>
              <a:rPr lang="nl-NL" dirty="0"/>
              <a:t> </a:t>
            </a:r>
            <a:r>
              <a:rPr lang="nl-NL" dirty="0" err="1"/>
              <a:t>to</a:t>
            </a:r>
            <a:r>
              <a:rPr lang="nl-NL" dirty="0"/>
              <a:t> </a:t>
            </a:r>
            <a:r>
              <a:rPr lang="nl-NL" dirty="0" err="1"/>
              <a:t>millions</a:t>
            </a:r>
            <a:r>
              <a:rPr lang="nl-NL" dirty="0"/>
              <a:t> </a:t>
            </a:r>
            <a:r>
              <a:rPr lang="nl-NL" dirty="0" smtClean="0"/>
              <a:t/>
            </a:r>
            <a:br>
              <a:rPr lang="nl-NL" dirty="0" smtClean="0"/>
            </a:br>
            <a:r>
              <a:rPr lang="nl-NL" dirty="0" smtClean="0"/>
              <a:t>of </a:t>
            </a:r>
            <a:r>
              <a:rPr lang="nl-NL" dirty="0" err="1" smtClean="0"/>
              <a:t>drawings</a:t>
            </a:r>
            <a:r>
              <a:rPr lang="nl-NL" dirty="0" smtClean="0"/>
              <a:t> on </a:t>
            </a:r>
            <a:r>
              <a:rPr lang="nl-NL" dirty="0" err="1"/>
              <a:t>QuickDraw</a:t>
            </a:r>
            <a:endParaRPr lang="nl-NL" dirty="0"/>
          </a:p>
          <a:p>
            <a:pPr lvl="1"/>
            <a:r>
              <a:rPr lang="nl-NL" dirty="0" err="1"/>
              <a:t>to</a:t>
            </a:r>
            <a:r>
              <a:rPr lang="nl-NL" dirty="0"/>
              <a:t> </a:t>
            </a:r>
            <a:r>
              <a:rPr lang="nl-NL" dirty="0" err="1"/>
              <a:t>classify</a:t>
            </a:r>
            <a:r>
              <a:rPr lang="nl-NL" dirty="0"/>
              <a:t> </a:t>
            </a:r>
            <a:r>
              <a:rPr lang="nl-NL" dirty="0" err="1"/>
              <a:t>drawings</a:t>
            </a:r>
            <a:endParaRPr lang="nl-NL" dirty="0"/>
          </a:p>
          <a:p>
            <a:pPr lvl="1"/>
            <a:r>
              <a:rPr lang="nl-NL" dirty="0"/>
              <a:t>For </a:t>
            </a:r>
            <a:r>
              <a:rPr lang="nl-NL" dirty="0" err="1"/>
              <a:t>example</a:t>
            </a:r>
            <a:r>
              <a:rPr lang="nl-NL" dirty="0"/>
              <a:t>: </a:t>
            </a:r>
            <a:r>
              <a:rPr lang="nl-NL" dirty="0" err="1"/>
              <a:t>drawings</a:t>
            </a:r>
            <a:r>
              <a:rPr lang="nl-NL" dirty="0"/>
              <a:t> of </a:t>
            </a:r>
            <a:r>
              <a:rPr lang="nl-NL" dirty="0" err="1"/>
              <a:t>beds</a:t>
            </a:r>
            <a:endParaRPr lang="nl-NL" dirty="0"/>
          </a:p>
          <a:p>
            <a:r>
              <a:rPr lang="nl-NL" dirty="0"/>
              <a:t>See </a:t>
            </a:r>
            <a:r>
              <a:rPr lang="nl-NL" dirty="0" err="1"/>
              <a:t>for</a:t>
            </a:r>
            <a:r>
              <a:rPr lang="nl-NL" dirty="0"/>
              <a:t> </a:t>
            </a:r>
            <a:r>
              <a:rPr lang="nl-NL" dirty="0" err="1"/>
              <a:t>example</a:t>
            </a:r>
            <a:r>
              <a:rPr lang="nl-NL" dirty="0"/>
              <a:t>:</a:t>
            </a:r>
          </a:p>
          <a:p>
            <a:pPr lvl="1"/>
            <a:r>
              <a:rPr lang="nl-NL" sz="2000" dirty="0">
                <a:hlinkClick r:id="rId3"/>
              </a:rPr>
              <a:t>https://aiexperiments.withgoogle.com/quick-draw</a:t>
            </a:r>
            <a:r>
              <a:rPr lang="nl-NL" sz="2000" dirty="0"/>
              <a:t> </a:t>
            </a:r>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 name="Picture 2" descr="https://pbs.twimg.com/media/DAKpv4VV0AAIl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3354" y="511784"/>
            <a:ext cx="3362496" cy="597777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Left Arrow 10"/>
          <p:cNvSpPr/>
          <p:nvPr/>
        </p:nvSpPr>
        <p:spPr>
          <a:xfrm>
            <a:off x="11404769" y="4056960"/>
            <a:ext cx="289314" cy="128584"/>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66"/>
          </a:p>
        </p:txBody>
      </p:sp>
    </p:spTree>
    <p:extLst>
      <p:ext uri="{BB962C8B-B14F-4D97-AF65-F5344CB8AC3E}">
        <p14:creationId xmlns:p14="http://schemas.microsoft.com/office/powerpoint/2010/main" val="520735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4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Machine </a:t>
            </a:r>
            <a:r>
              <a:rPr lang="fr-FR" sz="7200" dirty="0" err="1">
                <a:solidFill>
                  <a:schemeClr val="accent4">
                    <a:lumMod val="75000"/>
                  </a:schemeClr>
                </a:solidFill>
                <a:latin typeface="Trebuchet MS Bold" charset="0"/>
                <a:cs typeface="Trebuchet MS Bold" charset="0"/>
              </a:rPr>
              <a:t>learning</a:t>
            </a:r>
            <a:r>
              <a:rPr lang="fr-FR" sz="7200" dirty="0">
                <a:solidFill>
                  <a:schemeClr val="accent4">
                    <a:lumMod val="75000"/>
                  </a:schemeClr>
                </a:solidFill>
                <a:latin typeface="Trebuchet MS Bold" charset="0"/>
                <a:cs typeface="Trebuchet MS Bold" charset="0"/>
              </a:rPr>
              <a:t> </a:t>
            </a:r>
            <a:r>
              <a:rPr lang="fr-FR" sz="7200" dirty="0" smtClean="0">
                <a:solidFill>
                  <a:schemeClr val="accent4">
                    <a:lumMod val="75000"/>
                  </a:schemeClr>
                </a:solidFill>
                <a:latin typeface="Trebuchet MS Bold" charset="0"/>
                <a:cs typeface="Trebuchet MS Bold" charset="0"/>
                <a:sym typeface="Wingdings" panose="05000000000000000000" pitchFamily="2" charset="2"/>
              </a:rPr>
              <a:t></a:t>
            </a:r>
            <a:br>
              <a:rPr lang="fr-FR" sz="7200" dirty="0" smtClean="0">
                <a:solidFill>
                  <a:schemeClr val="accent4">
                    <a:lumMod val="75000"/>
                  </a:schemeClr>
                </a:solidFill>
                <a:latin typeface="Trebuchet MS Bold" charset="0"/>
                <a:cs typeface="Trebuchet MS Bold" charset="0"/>
                <a:sym typeface="Wingdings" panose="05000000000000000000" pitchFamily="2" charset="2"/>
              </a:rPr>
            </a:br>
            <a:r>
              <a:rPr lang="fr-FR" sz="7200" dirty="0" smtClean="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operational</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systems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a:t>“We have a model </a:t>
            </a:r>
            <a:r>
              <a:rPr lang="nl-NL" dirty="0" err="1"/>
              <a:t>that</a:t>
            </a:r>
            <a:r>
              <a:rPr lang="nl-NL" dirty="0"/>
              <a:t> </a:t>
            </a:r>
            <a:r>
              <a:rPr lang="nl-NL" dirty="0" err="1"/>
              <a:t>will</a:t>
            </a:r>
            <a:r>
              <a:rPr lang="nl-NL" dirty="0"/>
              <a:t> </a:t>
            </a:r>
            <a:r>
              <a:rPr lang="nl-NL" dirty="0" err="1"/>
              <a:t>choose</a:t>
            </a:r>
            <a:r>
              <a:rPr lang="nl-NL" dirty="0"/>
              <a:t> best </a:t>
            </a:r>
            <a:r>
              <a:rPr lang="nl-NL" dirty="0" err="1"/>
              <a:t>chess</a:t>
            </a:r>
            <a:r>
              <a:rPr lang="nl-NL" dirty="0"/>
              <a:t> move </a:t>
            </a:r>
            <a:r>
              <a:rPr lang="nl-NL" dirty="0" err="1"/>
              <a:t>based</a:t>
            </a:r>
            <a:r>
              <a:rPr lang="nl-NL" dirty="0"/>
              <a:t> on </a:t>
            </a:r>
            <a:r>
              <a:rPr lang="nl-NL" dirty="0" err="1"/>
              <a:t>certain</a:t>
            </a:r>
            <a:r>
              <a:rPr lang="nl-NL" dirty="0"/>
              <a:t> input”</a:t>
            </a:r>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9" name="Picture 4" descr="Image result for black box input outp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9553" y="373870"/>
            <a:ext cx="3259683" cy="129878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63218" y="2931410"/>
            <a:ext cx="4065116" cy="2846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Related image"/>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50000"/>
          <a:stretch/>
        </p:blipFill>
        <p:spPr bwMode="auto">
          <a:xfrm>
            <a:off x="4895776" y="2914934"/>
            <a:ext cx="2056089" cy="2879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298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Machine </a:t>
            </a:r>
            <a:r>
              <a:rPr lang="fr-FR" sz="7200" dirty="0" err="1">
                <a:solidFill>
                  <a:schemeClr val="accent4">
                    <a:lumMod val="75000"/>
                  </a:schemeClr>
                </a:solidFill>
                <a:latin typeface="Trebuchet MS Bold" charset="0"/>
                <a:cs typeface="Trebuchet MS Bold" charset="0"/>
              </a:rPr>
              <a:t>learning</a:t>
            </a:r>
            <a:r>
              <a:rPr lang="fr-FR" sz="7200" dirty="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sym typeface="Wingdings" panose="05000000000000000000" pitchFamily="2" charset="2"/>
              </a:rPr>
              <a:t></a:t>
            </a:r>
            <a:br>
              <a:rPr lang="fr-FR" sz="7200" dirty="0">
                <a:solidFill>
                  <a:schemeClr val="accent4">
                    <a:lumMod val="75000"/>
                  </a:schemeClr>
                </a:solidFill>
                <a:latin typeface="Trebuchet MS Bold" charset="0"/>
                <a:cs typeface="Trebuchet MS Bold" charset="0"/>
                <a:sym typeface="Wingdings" panose="05000000000000000000" pitchFamily="2" charset="2"/>
              </a:rPr>
            </a:b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operational</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systems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a:t>Discovery =&gt; Model =&gt; </a:t>
            </a:r>
            <a:r>
              <a:rPr lang="nl-NL" dirty="0" err="1"/>
              <a:t>Deploy</a:t>
            </a:r>
            <a:endParaRPr lang="nl-NL" dirty="0"/>
          </a:p>
          <a:p>
            <a:r>
              <a:rPr lang="nl-NL" dirty="0"/>
              <a:t>“We have a model </a:t>
            </a:r>
            <a:r>
              <a:rPr lang="nl-NL" dirty="0" err="1"/>
              <a:t>that</a:t>
            </a:r>
            <a:r>
              <a:rPr lang="nl-NL" dirty="0"/>
              <a:t> </a:t>
            </a:r>
            <a:r>
              <a:rPr lang="nl-NL" dirty="0" err="1"/>
              <a:t>will</a:t>
            </a:r>
            <a:r>
              <a:rPr lang="nl-NL" dirty="0"/>
              <a:t> </a:t>
            </a:r>
            <a:r>
              <a:rPr lang="nl-NL" dirty="0" err="1"/>
              <a:t>predict</a:t>
            </a:r>
            <a:r>
              <a:rPr lang="nl-NL" dirty="0"/>
              <a:t> a class (</a:t>
            </a:r>
            <a:r>
              <a:rPr lang="nl-NL" dirty="0" err="1"/>
              <a:t>classification</a:t>
            </a:r>
            <a:r>
              <a:rPr lang="nl-NL" dirty="0"/>
              <a:t>) or </a:t>
            </a:r>
            <a:r>
              <a:rPr lang="nl-NL" dirty="0" err="1"/>
              <a:t>value</a:t>
            </a:r>
            <a:r>
              <a:rPr lang="nl-NL" dirty="0"/>
              <a:t> (</a:t>
            </a:r>
            <a:r>
              <a:rPr lang="nl-NL" dirty="0" err="1"/>
              <a:t>regression</a:t>
            </a:r>
            <a:r>
              <a:rPr lang="nl-NL" dirty="0"/>
              <a:t>) </a:t>
            </a:r>
            <a:r>
              <a:rPr lang="nl-NL" dirty="0" err="1"/>
              <a:t>based</a:t>
            </a:r>
            <a:r>
              <a:rPr lang="nl-NL" dirty="0"/>
              <a:t> on </a:t>
            </a:r>
            <a:r>
              <a:rPr lang="nl-NL" dirty="0" err="1"/>
              <a:t>certain</a:t>
            </a:r>
            <a:r>
              <a:rPr lang="nl-NL" dirty="0"/>
              <a:t> input </a:t>
            </a:r>
            <a:r>
              <a:rPr lang="nl-NL" dirty="0" err="1"/>
              <a:t>with</a:t>
            </a:r>
            <a:r>
              <a:rPr lang="nl-NL" dirty="0"/>
              <a:t> a </a:t>
            </a:r>
            <a:r>
              <a:rPr lang="nl-NL" dirty="0" err="1"/>
              <a:t>meaningful</a:t>
            </a:r>
            <a:r>
              <a:rPr lang="nl-NL" dirty="0"/>
              <a:t> </a:t>
            </a:r>
            <a:r>
              <a:rPr lang="nl-NL" dirty="0" err="1"/>
              <a:t>degree</a:t>
            </a:r>
            <a:r>
              <a:rPr lang="nl-NL" dirty="0"/>
              <a:t> of </a:t>
            </a:r>
            <a:r>
              <a:rPr lang="nl-NL" dirty="0" err="1"/>
              <a:t>accuracy</a:t>
            </a:r>
            <a:r>
              <a:rPr lang="nl-NL" dirty="0"/>
              <a:t>” – </a:t>
            </a:r>
            <a:r>
              <a:rPr lang="nl-NL" dirty="0" err="1"/>
              <a:t>how</a:t>
            </a:r>
            <a:r>
              <a:rPr lang="nl-NL" dirty="0"/>
              <a:t> </a:t>
            </a:r>
            <a:r>
              <a:rPr lang="nl-NL" dirty="0" err="1"/>
              <a:t>can</a:t>
            </a:r>
            <a:r>
              <a:rPr lang="nl-NL" dirty="0"/>
              <a:t> we make </a:t>
            </a:r>
            <a:r>
              <a:rPr lang="nl-NL" dirty="0" err="1"/>
              <a:t>use</a:t>
            </a:r>
            <a:r>
              <a:rPr lang="nl-NL" dirty="0"/>
              <a:t> of </a:t>
            </a:r>
            <a:r>
              <a:rPr lang="nl-NL" dirty="0" err="1"/>
              <a:t>that</a:t>
            </a:r>
            <a:r>
              <a:rPr lang="nl-NL" dirty="0"/>
              <a:t> model?</a:t>
            </a:r>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4" descr="Image result for black box input outpu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1468" y="3970569"/>
            <a:ext cx="4286119" cy="17077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17982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Deploy</a:t>
            </a:r>
            <a:r>
              <a:rPr lang="fr-FR" sz="7200" dirty="0">
                <a:solidFill>
                  <a:schemeClr val="accent4">
                    <a:lumMod val="75000"/>
                  </a:schemeClr>
                </a:solidFill>
                <a:latin typeface="Trebuchet MS Bold" charset="0"/>
                <a:cs typeface="Trebuchet MS Bold" charset="0"/>
              </a:rPr>
              <a:t> model and expose</a:t>
            </a:r>
          </a:p>
        </p:txBody>
      </p:sp>
      <p:sp>
        <p:nvSpPr>
          <p:cNvPr id="3" name="Content Placeholder 2"/>
          <p:cNvSpPr>
            <a:spLocks noGrp="1"/>
          </p:cNvSpPr>
          <p:nvPr>
            <p:ph idx="1"/>
          </p:nvPr>
        </p:nvSpPr>
        <p:spPr>
          <a:xfrm>
            <a:off x="1828800" y="1825625"/>
            <a:ext cx="9525000" cy="4351338"/>
          </a:xfrm>
        </p:spPr>
        <p:txBody>
          <a:bodyPr>
            <a:normAutofit fontScale="92500" lnSpcReduction="10000"/>
          </a:bodyPr>
          <a:lstStyle/>
          <a:p>
            <a:r>
              <a:rPr lang="nl-NL" dirty="0"/>
              <a:t>Model is </a:t>
            </a:r>
            <a:r>
              <a:rPr lang="nl-NL" dirty="0" err="1"/>
              <a:t>usually</a:t>
            </a:r>
            <a:r>
              <a:rPr lang="nl-NL" dirty="0"/>
              <a:t> </a:t>
            </a:r>
            <a:r>
              <a:rPr lang="nl-NL" dirty="0" err="1"/>
              <a:t>created</a:t>
            </a:r>
            <a:r>
              <a:rPr lang="nl-NL" dirty="0"/>
              <a:t> on Big Data in Data </a:t>
            </a:r>
            <a:r>
              <a:rPr lang="nl-NL" dirty="0" err="1"/>
              <a:t>Science</a:t>
            </a:r>
            <a:r>
              <a:rPr lang="nl-NL" dirty="0"/>
              <a:t> environment </a:t>
            </a:r>
            <a:r>
              <a:rPr lang="nl-NL" dirty="0" err="1"/>
              <a:t>using</a:t>
            </a:r>
            <a:r>
              <a:rPr lang="nl-NL" dirty="0"/>
              <a:t> </a:t>
            </a:r>
            <a:r>
              <a:rPr lang="nl-NL" dirty="0" err="1"/>
              <a:t>the</a:t>
            </a:r>
            <a:r>
              <a:rPr lang="nl-NL" dirty="0"/>
              <a:t> Data </a:t>
            </a:r>
            <a:r>
              <a:rPr lang="nl-NL" dirty="0" err="1"/>
              <a:t>Scientist’s</a:t>
            </a:r>
            <a:r>
              <a:rPr lang="nl-NL" dirty="0"/>
              <a:t> tools</a:t>
            </a:r>
          </a:p>
          <a:p>
            <a:pPr lvl="1"/>
            <a:r>
              <a:rPr lang="nl-NL" dirty="0"/>
              <a:t>Model </a:t>
            </a:r>
            <a:r>
              <a:rPr lang="nl-NL" dirty="0" err="1"/>
              <a:t>itself</a:t>
            </a:r>
            <a:r>
              <a:rPr lang="nl-NL" dirty="0"/>
              <a:t> is </a:t>
            </a:r>
            <a:r>
              <a:rPr lang="nl-NL" dirty="0" err="1"/>
              <a:t>typically</a:t>
            </a:r>
            <a:r>
              <a:rPr lang="nl-NL" dirty="0"/>
              <a:t> </a:t>
            </a:r>
            <a:r>
              <a:rPr lang="nl-NL" dirty="0" err="1"/>
              <a:t>fairly</a:t>
            </a:r>
            <a:r>
              <a:rPr lang="nl-NL" dirty="0"/>
              <a:t> small</a:t>
            </a:r>
          </a:p>
          <a:p>
            <a:r>
              <a:rPr lang="nl-NL" dirty="0"/>
              <a:t>Model </a:t>
            </a:r>
            <a:r>
              <a:rPr lang="nl-NL" dirty="0" err="1"/>
              <a:t>will</a:t>
            </a:r>
            <a:r>
              <a:rPr lang="nl-NL" dirty="0"/>
              <a:t> </a:t>
            </a:r>
            <a:r>
              <a:rPr lang="nl-NL" dirty="0" err="1"/>
              <a:t>be</a:t>
            </a:r>
            <a:r>
              <a:rPr lang="nl-NL" dirty="0"/>
              <a:t> </a:t>
            </a:r>
            <a:r>
              <a:rPr lang="nl-NL" dirty="0" err="1"/>
              <a:t>applied</a:t>
            </a:r>
            <a:r>
              <a:rPr lang="nl-NL" dirty="0"/>
              <a:t> in </a:t>
            </a:r>
            <a:r>
              <a:rPr lang="nl-NL" dirty="0" err="1"/>
              <a:t>operational</a:t>
            </a:r>
            <a:r>
              <a:rPr lang="nl-NL" dirty="0"/>
              <a:t> systems </a:t>
            </a:r>
            <a:r>
              <a:rPr lang="nl-NL" dirty="0" err="1"/>
              <a:t>against</a:t>
            </a:r>
            <a:r>
              <a:rPr lang="nl-NL" dirty="0"/>
              <a:t> single data items (</a:t>
            </a:r>
            <a:r>
              <a:rPr lang="nl-NL" dirty="0" err="1"/>
              <a:t>not</a:t>
            </a:r>
            <a:r>
              <a:rPr lang="nl-NL" dirty="0"/>
              <a:t> </a:t>
            </a:r>
            <a:r>
              <a:rPr lang="nl-NL" dirty="0" err="1"/>
              <a:t>huge</a:t>
            </a:r>
            <a:r>
              <a:rPr lang="nl-NL" dirty="0"/>
              <a:t> </a:t>
            </a:r>
            <a:r>
              <a:rPr lang="nl-NL" dirty="0" err="1"/>
              <a:t>collections</a:t>
            </a:r>
            <a:r>
              <a:rPr lang="nl-NL" dirty="0"/>
              <a:t> nor </a:t>
            </a:r>
            <a:r>
              <a:rPr lang="nl-NL" dirty="0" err="1"/>
              <a:t>the</a:t>
            </a:r>
            <a:r>
              <a:rPr lang="nl-NL" dirty="0"/>
              <a:t> </a:t>
            </a:r>
            <a:r>
              <a:rPr lang="nl-NL" dirty="0" err="1"/>
              <a:t>entire</a:t>
            </a:r>
            <a:r>
              <a:rPr lang="nl-NL" dirty="0"/>
              <a:t> Big Data set)</a:t>
            </a:r>
          </a:p>
          <a:p>
            <a:pPr lvl="1"/>
            <a:r>
              <a:rPr lang="nl-NL" dirty="0"/>
              <a:t>Running </a:t>
            </a:r>
            <a:r>
              <a:rPr lang="nl-NL" dirty="0" err="1"/>
              <a:t>the</a:t>
            </a:r>
            <a:r>
              <a:rPr lang="nl-NL" dirty="0"/>
              <a:t> model online </a:t>
            </a:r>
            <a:r>
              <a:rPr lang="nl-NL" dirty="0" err="1"/>
              <a:t>may</a:t>
            </a:r>
            <a:r>
              <a:rPr lang="nl-NL" dirty="0"/>
              <a:t> </a:t>
            </a:r>
            <a:r>
              <a:rPr lang="nl-NL" dirty="0" err="1"/>
              <a:t>not</a:t>
            </a:r>
            <a:r>
              <a:rPr lang="nl-NL" dirty="0"/>
              <a:t> </a:t>
            </a:r>
            <a:r>
              <a:rPr lang="nl-NL" dirty="0" err="1"/>
              <a:t>require</a:t>
            </a:r>
            <a:r>
              <a:rPr lang="nl-NL" dirty="0"/>
              <a:t> </a:t>
            </a:r>
            <a:r>
              <a:rPr lang="nl-NL" dirty="0" err="1"/>
              <a:t>extensive</a:t>
            </a:r>
            <a:r>
              <a:rPr lang="nl-NL" dirty="0"/>
              <a:t> resources</a:t>
            </a:r>
          </a:p>
          <a:p>
            <a:r>
              <a:rPr lang="nl-NL" dirty="0" err="1"/>
              <a:t>Implementing</a:t>
            </a:r>
            <a:r>
              <a:rPr lang="nl-NL" dirty="0"/>
              <a:t> </a:t>
            </a:r>
            <a:r>
              <a:rPr lang="nl-NL" dirty="0" err="1"/>
              <a:t>the</a:t>
            </a:r>
            <a:r>
              <a:rPr lang="nl-NL" dirty="0"/>
              <a:t> model at </a:t>
            </a:r>
            <a:r>
              <a:rPr lang="nl-NL" dirty="0" err="1"/>
              <a:t>production</a:t>
            </a:r>
            <a:r>
              <a:rPr lang="nl-NL" dirty="0"/>
              <a:t> run time</a:t>
            </a:r>
          </a:p>
          <a:p>
            <a:pPr lvl="1"/>
            <a:r>
              <a:rPr lang="nl-NL" dirty="0"/>
              <a:t>Export model (</a:t>
            </a:r>
            <a:r>
              <a:rPr lang="nl-NL" dirty="0" err="1"/>
              <a:t>from</a:t>
            </a:r>
            <a:r>
              <a:rPr lang="nl-NL" dirty="0"/>
              <a:t> Data </a:t>
            </a:r>
            <a:r>
              <a:rPr lang="nl-NL" dirty="0" err="1"/>
              <a:t>Scientist</a:t>
            </a:r>
            <a:r>
              <a:rPr lang="nl-NL" dirty="0"/>
              <a:t> environment) </a:t>
            </a:r>
            <a:r>
              <a:rPr lang="nl-NL" dirty="0" err="1"/>
              <a:t>and</a:t>
            </a:r>
            <a:r>
              <a:rPr lang="nl-NL" dirty="0"/>
              <a:t> import (</a:t>
            </a:r>
            <a:r>
              <a:rPr lang="nl-NL" dirty="0" err="1"/>
              <a:t>into</a:t>
            </a:r>
            <a:r>
              <a:rPr lang="nl-NL" dirty="0"/>
              <a:t> </a:t>
            </a:r>
            <a:r>
              <a:rPr lang="nl-NL" dirty="0" err="1"/>
              <a:t>production</a:t>
            </a:r>
            <a:r>
              <a:rPr lang="nl-NL" dirty="0"/>
              <a:t> environment)</a:t>
            </a:r>
          </a:p>
          <a:p>
            <a:pPr lvl="1"/>
            <a:r>
              <a:rPr lang="nl-NL" dirty="0" err="1"/>
              <a:t>Reimplement</a:t>
            </a:r>
            <a:r>
              <a:rPr lang="nl-NL" dirty="0"/>
              <a:t> </a:t>
            </a:r>
            <a:r>
              <a:rPr lang="nl-NL" dirty="0" err="1"/>
              <a:t>the</a:t>
            </a:r>
            <a:r>
              <a:rPr lang="nl-NL" dirty="0"/>
              <a:t> model in </a:t>
            </a:r>
            <a:r>
              <a:rPr lang="nl-NL" dirty="0" err="1"/>
              <a:t>the</a:t>
            </a:r>
            <a:r>
              <a:rPr lang="nl-NL" dirty="0"/>
              <a:t> development </a:t>
            </a:r>
            <a:r>
              <a:rPr lang="nl-NL" dirty="0" err="1"/>
              <a:t>technology</a:t>
            </a:r>
            <a:r>
              <a:rPr lang="nl-NL" dirty="0"/>
              <a:t> </a:t>
            </a:r>
            <a:r>
              <a:rPr lang="nl-NL" dirty="0" err="1"/>
              <a:t>and</a:t>
            </a:r>
            <a:r>
              <a:rPr lang="nl-NL" dirty="0"/>
              <a:t> </a:t>
            </a:r>
            <a:r>
              <a:rPr lang="nl-NL" dirty="0" err="1"/>
              <a:t>deploy</a:t>
            </a:r>
            <a:r>
              <a:rPr lang="nl-NL" dirty="0"/>
              <a:t> (in </a:t>
            </a:r>
            <a:r>
              <a:rPr lang="nl-NL" dirty="0" err="1"/>
              <a:t>the</a:t>
            </a:r>
            <a:r>
              <a:rPr lang="nl-NL" dirty="0"/>
              <a:t> </a:t>
            </a:r>
            <a:r>
              <a:rPr lang="nl-NL" dirty="0" err="1"/>
              <a:t>regular</a:t>
            </a:r>
            <a:r>
              <a:rPr lang="nl-NL" dirty="0"/>
              <a:t> way) </a:t>
            </a:r>
            <a:r>
              <a:rPr lang="nl-NL" dirty="0" err="1"/>
              <a:t>to</a:t>
            </a:r>
            <a:r>
              <a:rPr lang="nl-NL" dirty="0"/>
              <a:t> </a:t>
            </a:r>
            <a:r>
              <a:rPr lang="nl-NL" dirty="0" err="1"/>
              <a:t>the</a:t>
            </a:r>
            <a:r>
              <a:rPr lang="nl-NL" dirty="0"/>
              <a:t> </a:t>
            </a:r>
            <a:r>
              <a:rPr lang="nl-NL" dirty="0" err="1"/>
              <a:t>production</a:t>
            </a:r>
            <a:r>
              <a:rPr lang="nl-NL" dirty="0"/>
              <a:t> environment</a:t>
            </a:r>
          </a:p>
          <a:p>
            <a:r>
              <a:rPr lang="nl-NL" dirty="0" err="1"/>
              <a:t>Expose</a:t>
            </a:r>
            <a:r>
              <a:rPr lang="nl-NL" dirty="0"/>
              <a:t> model </a:t>
            </a:r>
            <a:r>
              <a:rPr lang="nl-NL" dirty="0" err="1"/>
              <a:t>through</a:t>
            </a:r>
            <a:r>
              <a:rPr lang="nl-NL" dirty="0"/>
              <a:t> API</a:t>
            </a:r>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4" descr="Image result for black box input outpu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43550" y="5386375"/>
            <a:ext cx="2959654" cy="1179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337349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Deploy</a:t>
            </a:r>
            <a:r>
              <a:rPr lang="fr-FR" sz="7200" dirty="0">
                <a:solidFill>
                  <a:schemeClr val="accent4">
                    <a:lumMod val="75000"/>
                  </a:schemeClr>
                </a:solidFill>
                <a:latin typeface="Trebuchet MS Bold" charset="0"/>
                <a:cs typeface="Trebuchet MS Bold" charset="0"/>
              </a:rPr>
              <a:t> model and expose</a:t>
            </a: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7" name="Content Placeholder 6"/>
          <p:cNvSpPr>
            <a:spLocks noGrp="1"/>
          </p:cNvSpPr>
          <p:nvPr>
            <p:ph idx="1"/>
          </p:nvPr>
        </p:nvSpPr>
        <p:spPr/>
        <p:txBody>
          <a:bodyPr/>
          <a:lstStyle/>
          <a:p>
            <a:endParaRPr lang="nl-NL" dirty="0"/>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133" y="1903521"/>
            <a:ext cx="9841667" cy="40425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ounded Rectangle 8"/>
          <p:cNvSpPr/>
          <p:nvPr/>
        </p:nvSpPr>
        <p:spPr>
          <a:xfrm>
            <a:off x="7521070" y="3924806"/>
            <a:ext cx="760786" cy="165406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1406" dirty="0"/>
              <a:t>REST API</a:t>
            </a:r>
            <a:endParaRPr lang="en-US" sz="1406" dirty="0"/>
          </a:p>
        </p:txBody>
      </p:sp>
      <p:pic>
        <p:nvPicPr>
          <p:cNvPr id="1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033" b="67662"/>
          <a:stretch/>
        </p:blipFill>
        <p:spPr bwMode="auto">
          <a:xfrm>
            <a:off x="1619286" y="2010674"/>
            <a:ext cx="5901784" cy="13072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77530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80M </a:t>
            </a:r>
            <a:r>
              <a:rPr lang="fr-FR" sz="7200" dirty="0" err="1" smtClean="0">
                <a:solidFill>
                  <a:schemeClr val="accent4">
                    <a:lumMod val="75000"/>
                  </a:schemeClr>
                </a:solidFill>
                <a:latin typeface="Trebuchet MS Bold" charset="0"/>
                <a:cs typeface="Trebuchet MS Bold" charset="0"/>
              </a:rPr>
              <a:t>Pictures</a:t>
            </a:r>
            <a:r>
              <a:rPr lang="fr-FR" sz="7200" dirty="0" smtClean="0">
                <a:solidFill>
                  <a:schemeClr val="accent4">
                    <a:lumMod val="75000"/>
                  </a:schemeClr>
                </a:solidFill>
                <a:latin typeface="Trebuchet MS Bold" charset="0"/>
                <a:cs typeface="Trebuchet MS Bold" charset="0"/>
              </a:rPr>
              <a:t> of Road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15" name="Content Placeholder 2"/>
          <p:cNvSpPr>
            <a:spLocks noGrp="1"/>
          </p:cNvSpPr>
          <p:nvPr>
            <p:ph idx="1"/>
          </p:nvPr>
        </p:nvSpPr>
        <p:spPr>
          <a:xfrm>
            <a:off x="1627333" y="2440891"/>
            <a:ext cx="9481918" cy="3372862"/>
          </a:xfrm>
        </p:spPr>
        <p:txBody>
          <a:bodyPr/>
          <a:lstStyle/>
          <a:p>
            <a:endParaRPr lang="nl-NL"/>
          </a:p>
        </p:txBody>
      </p:sp>
      <p:pic>
        <p:nvPicPr>
          <p:cNvPr id="16" name="Picture 15"/>
          <p:cNvPicPr>
            <a:picLocks noChangeAspect="1"/>
          </p:cNvPicPr>
          <p:nvPr/>
        </p:nvPicPr>
        <p:blipFill>
          <a:blip r:embed="rId3"/>
          <a:stretch>
            <a:fillRect/>
          </a:stretch>
        </p:blipFill>
        <p:spPr>
          <a:xfrm>
            <a:off x="1637414" y="1367154"/>
            <a:ext cx="10163023" cy="3195271"/>
          </a:xfrm>
          <a:prstGeom prst="rect">
            <a:avLst/>
          </a:prstGeom>
        </p:spPr>
      </p:pic>
      <p:pic>
        <p:nvPicPr>
          <p:cNvPr id="17"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148" y="3948016"/>
            <a:ext cx="3959110" cy="2467474"/>
          </a:xfrm>
          <a:prstGeom prst="rect">
            <a:avLst/>
          </a:prstGeom>
        </p:spPr>
      </p:pic>
      <p:pic>
        <p:nvPicPr>
          <p:cNvPr id="21" name="Picture 20"/>
          <p:cNvPicPr>
            <a:picLocks noChangeAspect="1"/>
          </p:cNvPicPr>
          <p:nvPr/>
        </p:nvPicPr>
        <p:blipFill>
          <a:blip r:embed="rId5"/>
          <a:stretch>
            <a:fillRect/>
          </a:stretch>
        </p:blipFill>
        <p:spPr>
          <a:xfrm>
            <a:off x="1420784" y="4972464"/>
            <a:ext cx="2810464" cy="1443026"/>
          </a:xfrm>
          <a:prstGeom prst="rect">
            <a:avLst/>
          </a:prstGeom>
        </p:spPr>
      </p:pic>
      <p:pic>
        <p:nvPicPr>
          <p:cNvPr id="22" name="Picture 21"/>
          <p:cNvPicPr>
            <a:picLocks noChangeAspect="1"/>
          </p:cNvPicPr>
          <p:nvPr/>
        </p:nvPicPr>
        <p:blipFill>
          <a:blip r:embed="rId6"/>
          <a:stretch>
            <a:fillRect/>
          </a:stretch>
        </p:blipFill>
        <p:spPr>
          <a:xfrm>
            <a:off x="8249096" y="4951849"/>
            <a:ext cx="2398171" cy="1463641"/>
          </a:xfrm>
          <a:prstGeom prst="rect">
            <a:avLst/>
          </a:prstGeom>
        </p:spPr>
      </p:pic>
    </p:spTree>
    <p:extLst>
      <p:ext uri="{BB962C8B-B14F-4D97-AF65-F5344CB8AC3E}">
        <p14:creationId xmlns:p14="http://schemas.microsoft.com/office/powerpoint/2010/main" val="275470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Overview</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err="1"/>
              <a:t>What</a:t>
            </a:r>
            <a:r>
              <a:rPr lang="nl-NL" dirty="0"/>
              <a:t> is Machine Learning? </a:t>
            </a:r>
          </a:p>
          <a:p>
            <a:r>
              <a:rPr lang="nl-NL" dirty="0" err="1"/>
              <a:t>Why</a:t>
            </a:r>
            <a:r>
              <a:rPr lang="nl-NL" dirty="0"/>
              <a:t> </a:t>
            </a:r>
            <a:r>
              <a:rPr lang="nl-NL" dirty="0" err="1"/>
              <a:t>could</a:t>
            </a:r>
            <a:r>
              <a:rPr lang="nl-NL" dirty="0"/>
              <a:t> </a:t>
            </a:r>
            <a:r>
              <a:rPr lang="nl-NL" dirty="0" err="1"/>
              <a:t>it</a:t>
            </a:r>
            <a:r>
              <a:rPr lang="nl-NL" dirty="0"/>
              <a:t> </a:t>
            </a:r>
            <a:r>
              <a:rPr lang="nl-NL" dirty="0" err="1"/>
              <a:t>be</a:t>
            </a:r>
            <a:r>
              <a:rPr lang="nl-NL" dirty="0"/>
              <a:t> relevant [</a:t>
            </a:r>
            <a:r>
              <a:rPr lang="nl-NL" dirty="0" err="1"/>
              <a:t>to</a:t>
            </a:r>
            <a:r>
              <a:rPr lang="nl-NL" dirty="0"/>
              <a:t> </a:t>
            </a:r>
            <a:r>
              <a:rPr lang="nl-NL" dirty="0" err="1"/>
              <a:t>you</a:t>
            </a:r>
            <a:r>
              <a:rPr lang="nl-NL" dirty="0"/>
              <a:t>]?</a:t>
            </a:r>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2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a:blip r:embed="rId5">
            <a:clrChange>
              <a:clrFrom>
                <a:srgbClr val="EBEBEB"/>
              </a:clrFrom>
              <a:clrTo>
                <a:srgbClr val="EBEBEB">
                  <a:alpha val="0"/>
                </a:srgbClr>
              </a:clrTo>
            </a:clrChange>
            <a:extLst>
              <a:ext uri="{28A0092B-C50C-407E-A947-70E740481C1C}">
                <a14:useLocalDpi xmlns:a14="http://schemas.microsoft.com/office/drawing/2010/main" val="0"/>
              </a:ext>
            </a:extLst>
          </a:blip>
          <a:srcRect/>
          <a:stretch>
            <a:fillRect/>
          </a:stretch>
        </p:blipFill>
        <p:spPr bwMode="auto">
          <a:xfrm>
            <a:off x="9125544" y="204693"/>
            <a:ext cx="2379290" cy="2743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2977" y="2907617"/>
            <a:ext cx="4359127" cy="3269346"/>
          </a:xfrm>
          <a:prstGeom prst="rect">
            <a:avLst/>
          </a:prstGeom>
        </p:spPr>
      </p:pic>
    </p:spTree>
    <p:extLst>
      <p:ext uri="{BB962C8B-B14F-4D97-AF65-F5344CB8AC3E}">
        <p14:creationId xmlns:p14="http://schemas.microsoft.com/office/powerpoint/2010/main" val="3516593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197413"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Big</a:t>
            </a:r>
            <a:r>
              <a:rPr lang="fr-FR" sz="7200" dirty="0" smtClean="0">
                <a:solidFill>
                  <a:schemeClr val="accent4">
                    <a:lumMod val="75000"/>
                  </a:schemeClr>
                </a:solidFill>
                <a:latin typeface="Trebuchet MS Bold" charset="0"/>
                <a:cs typeface="Trebuchet MS Bold" charset="0"/>
              </a:rPr>
              <a:t> Data =&gt; Small ML </a:t>
            </a:r>
            <a:r>
              <a:rPr lang="fr-FR" sz="7200" dirty="0" err="1" smtClean="0">
                <a:solidFill>
                  <a:schemeClr val="accent4">
                    <a:lumMod val="75000"/>
                  </a:schemeClr>
                </a:solidFill>
                <a:latin typeface="Trebuchet MS Bold" charset="0"/>
                <a:cs typeface="Trebuchet MS Bold" charset="0"/>
              </a:rPr>
              <a:t>Models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flipH="1">
            <a:off x="5401231" y="1465551"/>
            <a:ext cx="3998910" cy="1526934"/>
          </a:xfrm>
          <a:prstGeom prst="rect">
            <a:avLst/>
          </a:prstGeom>
        </p:spPr>
      </p:pic>
      <p:pic>
        <p:nvPicPr>
          <p:cNvPr id="12" name="Picture 11"/>
          <p:cNvPicPr>
            <a:picLocks noChangeAspect="1"/>
          </p:cNvPicPr>
          <p:nvPr/>
        </p:nvPicPr>
        <p:blipFill>
          <a:blip r:embed="rId5"/>
          <a:stretch>
            <a:fillRect/>
          </a:stretch>
        </p:blipFill>
        <p:spPr>
          <a:xfrm>
            <a:off x="4969146" y="1828452"/>
            <a:ext cx="3998910" cy="1526934"/>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artisticCement/>
                    </a14:imgEffect>
                  </a14:imgLayer>
                </a14:imgProps>
              </a:ext>
            </a:extLst>
          </a:blip>
          <a:stretch>
            <a:fillRect/>
          </a:stretch>
        </p:blipFill>
        <p:spPr>
          <a:xfrm>
            <a:off x="4733726" y="2229018"/>
            <a:ext cx="2998311" cy="1445946"/>
          </a:xfrm>
          <a:prstGeom prst="rect">
            <a:avLst/>
          </a:prstGeom>
        </p:spPr>
      </p:pic>
      <p:pic>
        <p:nvPicPr>
          <p:cNvPr id="14" name="Picture 2" descr="Image result for car nvidia bb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1090" y="3355386"/>
            <a:ext cx="4376758" cy="29178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extLst>
              <a:ext uri="{BEBA8EAE-BF5A-486C-A8C5-ECC9F3942E4B}">
                <a14:imgProps xmlns:a14="http://schemas.microsoft.com/office/drawing/2010/main">
                  <a14:imgLayer r:embed="rId7">
                    <a14:imgEffect>
                      <a14:artisticGlowEdges/>
                    </a14:imgEffect>
                  </a14:imgLayer>
                </a14:imgProps>
              </a:ext>
            </a:extLst>
          </a:blip>
          <a:stretch>
            <a:fillRect/>
          </a:stretch>
        </p:blipFill>
        <p:spPr>
          <a:xfrm>
            <a:off x="4449469" y="2497476"/>
            <a:ext cx="2998311" cy="1445946"/>
          </a:xfrm>
          <a:prstGeom prst="rect">
            <a:avLst/>
          </a:prstGeom>
        </p:spPr>
      </p:pic>
      <p:cxnSp>
        <p:nvCxnSpPr>
          <p:cNvPr id="19" name="Straight Connector 18"/>
          <p:cNvCxnSpPr/>
          <p:nvPr/>
        </p:nvCxnSpPr>
        <p:spPr>
          <a:xfrm flipH="1">
            <a:off x="3027445" y="2497476"/>
            <a:ext cx="1422024" cy="2601091"/>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401913" y="3943422"/>
            <a:ext cx="1047556" cy="107676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037638" y="3943422"/>
            <a:ext cx="3410142" cy="1155145"/>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497707" y="2497476"/>
            <a:ext cx="3906495" cy="2601091"/>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006858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Model management</a:t>
            </a:r>
          </a:p>
        </p:txBody>
      </p:sp>
      <p:sp>
        <p:nvSpPr>
          <p:cNvPr id="3" name="Content Placeholder 2"/>
          <p:cNvSpPr>
            <a:spLocks noGrp="1"/>
          </p:cNvSpPr>
          <p:nvPr>
            <p:ph idx="1"/>
          </p:nvPr>
        </p:nvSpPr>
        <p:spPr>
          <a:xfrm>
            <a:off x="1828800" y="1825625"/>
            <a:ext cx="9525000" cy="4351338"/>
          </a:xfrm>
        </p:spPr>
        <p:txBody>
          <a:bodyPr/>
          <a:lstStyle/>
          <a:p>
            <a:r>
              <a:rPr lang="nl-NL" dirty="0" err="1"/>
              <a:t>Governance</a:t>
            </a:r>
            <a:r>
              <a:rPr lang="nl-NL" dirty="0"/>
              <a:t> (new </a:t>
            </a:r>
            <a:r>
              <a:rPr lang="nl-NL" dirty="0" err="1"/>
              <a:t>versions</a:t>
            </a:r>
            <a:r>
              <a:rPr lang="nl-NL" dirty="0"/>
              <a:t>, </a:t>
            </a:r>
            <a:r>
              <a:rPr lang="nl-NL" dirty="0" err="1"/>
              <a:t>testing</a:t>
            </a:r>
            <a:r>
              <a:rPr lang="nl-NL" dirty="0"/>
              <a:t> </a:t>
            </a:r>
            <a:r>
              <a:rPr lang="nl-NL" dirty="0" err="1"/>
              <a:t>and</a:t>
            </a:r>
            <a:r>
              <a:rPr lang="nl-NL" dirty="0"/>
              <a:t> </a:t>
            </a:r>
            <a:r>
              <a:rPr lang="nl-NL" dirty="0" err="1"/>
              <a:t>approval</a:t>
            </a:r>
            <a:r>
              <a:rPr lang="nl-NL" dirty="0"/>
              <a:t>)</a:t>
            </a:r>
          </a:p>
          <a:p>
            <a:r>
              <a:rPr lang="nl-NL" dirty="0"/>
              <a:t>A/B </a:t>
            </a:r>
            <a:r>
              <a:rPr lang="nl-NL" dirty="0" err="1"/>
              <a:t>testing</a:t>
            </a:r>
            <a:endParaRPr lang="nl-NL" dirty="0"/>
          </a:p>
          <a:p>
            <a:r>
              <a:rPr lang="nl-NL" dirty="0"/>
              <a:t>Auditing (</a:t>
            </a:r>
            <a:r>
              <a:rPr lang="nl-NL" dirty="0" err="1"/>
              <a:t>what</a:t>
            </a:r>
            <a:r>
              <a:rPr lang="nl-NL" dirty="0"/>
              <a:t> </a:t>
            </a:r>
            <a:r>
              <a:rPr lang="nl-NL" dirty="0" err="1"/>
              <a:t>did</a:t>
            </a:r>
            <a:r>
              <a:rPr lang="nl-NL" dirty="0"/>
              <a:t> </a:t>
            </a:r>
            <a:r>
              <a:rPr lang="nl-NL" dirty="0" err="1"/>
              <a:t>the</a:t>
            </a:r>
            <a:r>
              <a:rPr lang="nl-NL" dirty="0"/>
              <a:t> model </a:t>
            </a:r>
            <a:r>
              <a:rPr lang="nl-NL" dirty="0" err="1"/>
              <a:t>decide</a:t>
            </a:r>
            <a:r>
              <a:rPr lang="nl-NL" dirty="0"/>
              <a:t> </a:t>
            </a:r>
            <a:r>
              <a:rPr lang="nl-NL" dirty="0" smtClean="0"/>
              <a:t/>
            </a:r>
            <a:br>
              <a:rPr lang="nl-NL" dirty="0" smtClean="0"/>
            </a:br>
            <a:r>
              <a:rPr lang="nl-NL" dirty="0" err="1" smtClean="0"/>
              <a:t>and</a:t>
            </a:r>
            <a:r>
              <a:rPr lang="nl-NL" dirty="0" smtClean="0"/>
              <a:t> </a:t>
            </a:r>
            <a:r>
              <a:rPr lang="nl-NL" dirty="0" err="1"/>
              <a:t>why</a:t>
            </a:r>
            <a:r>
              <a:rPr lang="nl-NL" dirty="0"/>
              <a:t>? </a:t>
            </a:r>
            <a:r>
              <a:rPr lang="nl-NL" dirty="0" err="1"/>
              <a:t>notifying</a:t>
            </a:r>
            <a:r>
              <a:rPr lang="nl-NL" dirty="0"/>
              <a:t> </a:t>
            </a:r>
            <a:r>
              <a:rPr lang="nl-NL" dirty="0" err="1"/>
              <a:t>humans</a:t>
            </a:r>
            <a:r>
              <a:rPr lang="nl-NL" dirty="0"/>
              <a:t>? )</a:t>
            </a:r>
          </a:p>
          <a:p>
            <a:r>
              <a:rPr lang="nl-NL" dirty="0"/>
              <a:t>Evaluation (</a:t>
            </a:r>
            <a:r>
              <a:rPr lang="nl-NL" dirty="0" err="1"/>
              <a:t>how</a:t>
            </a:r>
            <a:r>
              <a:rPr lang="nl-NL" dirty="0"/>
              <a:t> well </a:t>
            </a:r>
            <a:r>
              <a:rPr lang="nl-NL" dirty="0" err="1"/>
              <a:t>did</a:t>
            </a:r>
            <a:r>
              <a:rPr lang="nl-NL" dirty="0"/>
              <a:t> </a:t>
            </a:r>
            <a:r>
              <a:rPr lang="nl-NL" dirty="0" err="1"/>
              <a:t>the</a:t>
            </a:r>
            <a:r>
              <a:rPr lang="nl-NL" dirty="0"/>
              <a:t> </a:t>
            </a:r>
            <a:r>
              <a:rPr lang="nl-NL" dirty="0" err="1"/>
              <a:t>model’s</a:t>
            </a:r>
            <a:r>
              <a:rPr lang="nl-NL" dirty="0"/>
              <a:t> </a:t>
            </a:r>
            <a:r>
              <a:rPr lang="nl-NL" dirty="0" smtClean="0"/>
              <a:t/>
            </a:r>
            <a:br>
              <a:rPr lang="nl-NL" dirty="0" smtClean="0"/>
            </a:br>
            <a:r>
              <a:rPr lang="nl-NL" dirty="0" smtClean="0"/>
              <a:t>output </a:t>
            </a:r>
            <a:r>
              <a:rPr lang="nl-NL" dirty="0"/>
              <a:t>match </a:t>
            </a:r>
            <a:r>
              <a:rPr lang="nl-NL" dirty="0" err="1"/>
              <a:t>the</a:t>
            </a:r>
            <a:r>
              <a:rPr lang="nl-NL" dirty="0"/>
              <a:t> </a:t>
            </a:r>
            <a:r>
              <a:rPr lang="nl-NL" dirty="0" err="1"/>
              <a:t>reality</a:t>
            </a:r>
            <a:r>
              <a:rPr lang="nl-NL" dirty="0"/>
              <a:t>) </a:t>
            </a:r>
            <a:r>
              <a:rPr lang="nl-NL" dirty="0" err="1" smtClean="0"/>
              <a:t>to</a:t>
            </a:r>
            <a:r>
              <a:rPr lang="nl-NL" dirty="0" smtClean="0"/>
              <a:t> </a:t>
            </a:r>
            <a:r>
              <a:rPr lang="nl-NL" dirty="0"/>
              <a:t>help </a:t>
            </a:r>
            <a:r>
              <a:rPr lang="nl-NL" dirty="0" err="1"/>
              <a:t>evolve</a:t>
            </a:r>
            <a:r>
              <a:rPr lang="nl-NL" dirty="0"/>
              <a:t> </a:t>
            </a:r>
            <a:r>
              <a:rPr lang="nl-NL" dirty="0" smtClean="0"/>
              <a:t/>
            </a:r>
            <a:br>
              <a:rPr lang="nl-NL" dirty="0" smtClean="0"/>
            </a:br>
            <a:r>
              <a:rPr lang="nl-NL" dirty="0" err="1" smtClean="0"/>
              <a:t>the</a:t>
            </a:r>
            <a:r>
              <a:rPr lang="nl-NL" dirty="0" smtClean="0"/>
              <a:t> </a:t>
            </a:r>
            <a:r>
              <a:rPr lang="nl-NL" dirty="0"/>
              <a:t>model</a:t>
            </a:r>
          </a:p>
          <a:p>
            <a:pPr lvl="1"/>
            <a:r>
              <a:rPr lang="nl-NL" dirty="0" err="1"/>
              <a:t>for</a:t>
            </a:r>
            <a:r>
              <a:rPr lang="nl-NL" dirty="0"/>
              <a:t> </a:t>
            </a:r>
            <a:r>
              <a:rPr lang="nl-NL" dirty="0" err="1"/>
              <a:t>example</a:t>
            </a:r>
            <a:r>
              <a:rPr lang="nl-NL" dirty="0"/>
              <a:t> </a:t>
            </a:r>
            <a:r>
              <a:rPr lang="nl-NL" dirty="0" err="1"/>
              <a:t>recommendations</a:t>
            </a:r>
            <a:r>
              <a:rPr lang="nl-NL" dirty="0"/>
              <a:t> </a:t>
            </a:r>
            <a:r>
              <a:rPr lang="nl-NL" dirty="0" err="1"/>
              <a:t>followed</a:t>
            </a:r>
            <a:endParaRPr lang="nl-NL" dirty="0"/>
          </a:p>
          <a:p>
            <a:r>
              <a:rPr lang="nl-NL" dirty="0"/>
              <a:t>Monitor </a:t>
            </a:r>
            <a:r>
              <a:rPr lang="nl-NL" dirty="0" err="1"/>
              <a:t>self</a:t>
            </a:r>
            <a:r>
              <a:rPr lang="nl-NL" dirty="0"/>
              <a:t> </a:t>
            </a:r>
            <a:r>
              <a:rPr lang="nl-NL" dirty="0" err="1"/>
              <a:t>learning</a:t>
            </a:r>
            <a:r>
              <a:rPr lang="nl-NL" dirty="0"/>
              <a:t> </a:t>
            </a:r>
            <a:r>
              <a:rPr lang="nl-NL" dirty="0" err="1"/>
              <a:t>models</a:t>
            </a:r>
            <a:r>
              <a:rPr lang="nl-NL" dirty="0"/>
              <a:t> (</a:t>
            </a:r>
            <a:r>
              <a:rPr lang="nl-NL" dirty="0" err="1"/>
              <a:t>to</a:t>
            </a:r>
            <a:r>
              <a:rPr lang="nl-NL" dirty="0"/>
              <a:t> </a:t>
            </a:r>
            <a:r>
              <a:rPr lang="nl-NL" dirty="0" err="1"/>
              <a:t>detect</a:t>
            </a:r>
            <a:r>
              <a:rPr lang="nl-NL" dirty="0"/>
              <a:t> </a:t>
            </a:r>
            <a:r>
              <a:rPr lang="nl-NL" dirty="0" err="1"/>
              <a:t>rogue</a:t>
            </a:r>
            <a:r>
              <a:rPr lang="nl-NL" dirty="0"/>
              <a:t> </a:t>
            </a:r>
            <a:r>
              <a:rPr lang="nl-NL" dirty="0" err="1"/>
              <a:t>models</a:t>
            </a:r>
            <a:r>
              <a:rPr lang="nl-NL" dirty="0"/>
              <a:t>)</a:t>
            </a:r>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58108"/>
          <a:stretch/>
        </p:blipFill>
        <p:spPr bwMode="auto">
          <a:xfrm>
            <a:off x="9178725" y="498953"/>
            <a:ext cx="2175076" cy="45939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3970449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dirty="0" smtClean="0">
                <a:solidFill>
                  <a:schemeClr val="accent4">
                    <a:lumMod val="75000"/>
                  </a:schemeClr>
                </a:solidFill>
                <a:latin typeface="Trebuchet MS Bold" charset="0"/>
                <a:cs typeface="Trebuchet MS Bold" charset="0"/>
              </a:rPr>
              <a:t>  </a:t>
            </a:r>
            <a:r>
              <a:rPr lang="en-US" dirty="0" smtClean="0">
                <a:solidFill>
                  <a:schemeClr val="accent4">
                    <a:lumMod val="75000"/>
                  </a:schemeClr>
                </a:solidFill>
                <a:latin typeface="Trebuchet MS Bold" charset="0"/>
                <a:cs typeface="Trebuchet MS Bold" charset="0"/>
              </a:rPr>
              <a:t>Deployment </a:t>
            </a:r>
            <a:r>
              <a:rPr lang="en-US" dirty="0">
                <a:solidFill>
                  <a:schemeClr val="accent4">
                    <a:lumMod val="75000"/>
                  </a:schemeClr>
                </a:solidFill>
                <a:latin typeface="Trebuchet MS Bold" charset="0"/>
                <a:cs typeface="Trebuchet MS Bold" charset="0"/>
              </a:rPr>
              <a:t>can also be</a:t>
            </a:r>
            <a:r>
              <a:rPr lang="en-US" dirty="0" smtClean="0">
                <a:solidFill>
                  <a:schemeClr val="accent4">
                    <a:lumMod val="75000"/>
                  </a:schemeClr>
                </a:solidFill>
                <a:latin typeface="Trebuchet MS Bold" charset="0"/>
                <a:cs typeface="Trebuchet MS Bold" charset="0"/>
              </a:rPr>
              <a:t>:</a:t>
            </a:r>
            <a:br>
              <a:rPr lang="en-US" dirty="0" smtClean="0">
                <a:solidFill>
                  <a:schemeClr val="accent4">
                    <a:lumMod val="75000"/>
                  </a:schemeClr>
                </a:solidFill>
                <a:latin typeface="Trebuchet MS Bold" charset="0"/>
                <a:cs typeface="Trebuchet MS Bold" charset="0"/>
              </a:rPr>
            </a:br>
            <a:r>
              <a:rPr lang="en-US" dirty="0" smtClean="0">
                <a:solidFill>
                  <a:schemeClr val="accent4">
                    <a:lumMod val="75000"/>
                  </a:schemeClr>
                </a:solidFill>
                <a:latin typeface="Trebuchet MS Bold" charset="0"/>
                <a:cs typeface="Trebuchet MS Bold" charset="0"/>
              </a:rPr>
              <a:t>  load </a:t>
            </a:r>
            <a:r>
              <a:rPr lang="en-US" dirty="0">
                <a:solidFill>
                  <a:schemeClr val="accent4">
                    <a:lumMod val="75000"/>
                  </a:schemeClr>
                </a:solidFill>
                <a:latin typeface="Trebuchet MS Bold" charset="0"/>
                <a:cs typeface="Trebuchet MS Bold" charset="0"/>
              </a:rPr>
              <a:t>results from model into production</a:t>
            </a:r>
            <a:endParaRPr lang="fr-FR"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28800" y="1607484"/>
            <a:ext cx="8298822" cy="23355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6373" y="4001496"/>
            <a:ext cx="4795080" cy="2154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60025" y="3403557"/>
            <a:ext cx="4905203" cy="267014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73918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en-US" sz="7200" dirty="0">
                <a:solidFill>
                  <a:schemeClr val="accent4">
                    <a:lumMod val="75000"/>
                  </a:schemeClr>
                </a:solidFill>
                <a:latin typeface="Trebuchet MS Bold" charset="0"/>
                <a:cs typeface="Trebuchet MS Bold" charset="0"/>
              </a:rPr>
              <a:t>What to do it with?</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fontScale="92500" lnSpcReduction="10000"/>
          </a:bodyPr>
          <a:lstStyle/>
          <a:p>
            <a:r>
              <a:rPr lang="nl-NL" dirty="0" err="1"/>
              <a:t>Mathematics</a:t>
            </a:r>
            <a:r>
              <a:rPr lang="nl-NL" dirty="0"/>
              <a:t> (</a:t>
            </a:r>
            <a:r>
              <a:rPr lang="nl-NL" dirty="0" err="1"/>
              <a:t>Statistics</a:t>
            </a:r>
            <a:r>
              <a:rPr lang="nl-NL" dirty="0"/>
              <a:t>)</a:t>
            </a:r>
            <a:br>
              <a:rPr lang="nl-NL" dirty="0"/>
            </a:br>
            <a:endParaRPr lang="nl-NL" dirty="0"/>
          </a:p>
          <a:p>
            <a:pPr lvl="1"/>
            <a:r>
              <a:rPr lang="nl-NL" dirty="0"/>
              <a:t>Gauss (</a:t>
            </a:r>
            <a:r>
              <a:rPr lang="nl-NL" dirty="0" err="1"/>
              <a:t>normal</a:t>
            </a:r>
            <a:r>
              <a:rPr lang="nl-NL" dirty="0"/>
              <a:t> </a:t>
            </a:r>
            <a:r>
              <a:rPr lang="nl-NL" dirty="0" err="1"/>
              <a:t>distribution</a:t>
            </a:r>
            <a:r>
              <a:rPr lang="nl-NL" dirty="0"/>
              <a:t>)</a:t>
            </a:r>
            <a:br>
              <a:rPr lang="nl-NL" dirty="0"/>
            </a:br>
            <a:endParaRPr lang="nl-NL" dirty="0"/>
          </a:p>
          <a:p>
            <a:pPr lvl="1"/>
            <a:r>
              <a:rPr lang="nl-NL" dirty="0"/>
              <a:t>Bayes’ </a:t>
            </a:r>
            <a:r>
              <a:rPr lang="nl-NL" dirty="0" err="1"/>
              <a:t>Theorem</a:t>
            </a:r>
            <a:r>
              <a:rPr lang="nl-NL" dirty="0"/>
              <a:t/>
            </a:r>
            <a:br>
              <a:rPr lang="nl-NL" dirty="0"/>
            </a:br>
            <a:r>
              <a:rPr lang="nl-NL" dirty="0"/>
              <a:t/>
            </a:r>
            <a:br>
              <a:rPr lang="nl-NL" dirty="0"/>
            </a:br>
            <a:endParaRPr lang="nl-NL" dirty="0"/>
          </a:p>
          <a:p>
            <a:pPr lvl="1"/>
            <a:r>
              <a:rPr lang="nl-NL" dirty="0" err="1"/>
              <a:t>Euclidean</a:t>
            </a:r>
            <a:r>
              <a:rPr lang="nl-NL" dirty="0"/>
              <a:t> </a:t>
            </a:r>
            <a:r>
              <a:rPr lang="nl-NL" dirty="0" err="1"/>
              <a:t>Distance</a:t>
            </a:r>
            <a:r>
              <a:rPr lang="nl-NL" dirty="0"/>
              <a:t> </a:t>
            </a:r>
            <a:br>
              <a:rPr lang="nl-NL" dirty="0"/>
            </a:br>
            <a:r>
              <a:rPr lang="nl-NL" dirty="0"/>
              <a:t/>
            </a:r>
            <a:br>
              <a:rPr lang="nl-NL" dirty="0"/>
            </a:br>
            <a:r>
              <a:rPr lang="nl-NL" dirty="0"/>
              <a:t/>
            </a:r>
            <a:br>
              <a:rPr lang="nl-NL" dirty="0"/>
            </a:br>
            <a:endParaRPr lang="nl-NL" dirty="0"/>
          </a:p>
          <a:p>
            <a:pPr lvl="1"/>
            <a:r>
              <a:rPr lang="nl-NL" dirty="0" err="1"/>
              <a:t>Perceptron</a:t>
            </a:r>
            <a:r>
              <a:rPr lang="nl-NL" dirty="0"/>
              <a:t/>
            </a:r>
            <a:br>
              <a:rPr lang="nl-NL" dirty="0"/>
            </a:br>
            <a:endParaRPr lang="nl-NL" dirty="0"/>
          </a:p>
          <a:p>
            <a:pPr lvl="1"/>
            <a:r>
              <a:rPr lang="nl-NL" dirty="0" err="1"/>
              <a:t>Mean</a:t>
            </a:r>
            <a:r>
              <a:rPr lang="nl-NL" dirty="0"/>
              <a:t> Square Error</a:t>
            </a:r>
            <a:endParaRPr lang="en-US"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6995" y="4981940"/>
            <a:ext cx="2793256" cy="73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28590" y="3621179"/>
            <a:ext cx="5425210" cy="13499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28590" y="2914838"/>
            <a:ext cx="2521067" cy="6923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28590" y="2083081"/>
            <a:ext cx="3156720" cy="7829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966994" y="5522068"/>
            <a:ext cx="2627996" cy="799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050132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en-US" sz="7200" dirty="0">
                <a:solidFill>
                  <a:schemeClr val="accent4">
                    <a:lumMod val="75000"/>
                  </a:schemeClr>
                </a:solidFill>
                <a:latin typeface="Trebuchet MS Bold" charset="0"/>
                <a:cs typeface="Trebuchet MS Bold" charset="0"/>
              </a:rPr>
              <a:t>What to do it with?</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2" name="Picture 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477" y="1311556"/>
            <a:ext cx="8877783" cy="48366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8124251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And of course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8" name="TextBox 7"/>
          <p:cNvSpPr txBox="1"/>
          <p:nvPr/>
        </p:nvSpPr>
        <p:spPr>
          <a:xfrm rot="20982024">
            <a:off x="8228870" y="2326873"/>
            <a:ext cx="4427454" cy="1569660"/>
          </a:xfrm>
          <a:prstGeom prst="rect">
            <a:avLst/>
          </a:prstGeom>
          <a:noFill/>
        </p:spPr>
        <p:txBody>
          <a:bodyPr wrap="square" rtlCol="0">
            <a:spAutoFit/>
          </a:bodyPr>
          <a:lstStyle/>
          <a:p>
            <a:r>
              <a:rPr lang="en-US" sz="9600" dirty="0" smtClean="0"/>
              <a:t>DATA</a:t>
            </a:r>
            <a:endParaRPr lang="nl-NL" sz="9600" dirty="0"/>
          </a:p>
        </p:txBody>
      </p:sp>
      <p:sp>
        <p:nvSpPr>
          <p:cNvPr id="9" name="TextBox 8"/>
          <p:cNvSpPr txBox="1"/>
          <p:nvPr/>
        </p:nvSpPr>
        <p:spPr>
          <a:xfrm>
            <a:off x="7144894" y="632414"/>
            <a:ext cx="3881768" cy="2215991"/>
          </a:xfrm>
          <a:prstGeom prst="rect">
            <a:avLst/>
          </a:prstGeom>
          <a:noFill/>
        </p:spPr>
        <p:txBody>
          <a:bodyPr wrap="none" rtlCol="0">
            <a:spAutoFit/>
          </a:bodyPr>
          <a:lstStyle/>
          <a:p>
            <a:r>
              <a:rPr lang="en-US" sz="13800" dirty="0" smtClean="0"/>
              <a:t>DATA</a:t>
            </a:r>
            <a:endParaRPr lang="nl-NL" sz="13800" dirty="0"/>
          </a:p>
        </p:txBody>
      </p:sp>
      <p:sp>
        <p:nvSpPr>
          <p:cNvPr id="10" name="TextBox 9"/>
          <p:cNvSpPr txBox="1"/>
          <p:nvPr/>
        </p:nvSpPr>
        <p:spPr>
          <a:xfrm rot="2114234">
            <a:off x="4557612" y="2610736"/>
            <a:ext cx="3881768" cy="2215991"/>
          </a:xfrm>
          <a:prstGeom prst="rect">
            <a:avLst/>
          </a:prstGeom>
          <a:noFill/>
        </p:spPr>
        <p:txBody>
          <a:bodyPr wrap="none" rtlCol="0">
            <a:spAutoFit/>
          </a:bodyPr>
          <a:lstStyle/>
          <a:p>
            <a:r>
              <a:rPr lang="en-US" sz="13800" dirty="0" smtClean="0"/>
              <a:t>DATA</a:t>
            </a:r>
            <a:endParaRPr lang="nl-NL" sz="13800" dirty="0"/>
          </a:p>
        </p:txBody>
      </p:sp>
      <p:sp>
        <p:nvSpPr>
          <p:cNvPr id="11" name="TextBox 10"/>
          <p:cNvSpPr txBox="1"/>
          <p:nvPr/>
        </p:nvSpPr>
        <p:spPr>
          <a:xfrm>
            <a:off x="1630307" y="3712534"/>
            <a:ext cx="5514587" cy="3154710"/>
          </a:xfrm>
          <a:prstGeom prst="rect">
            <a:avLst/>
          </a:prstGeom>
          <a:noFill/>
        </p:spPr>
        <p:txBody>
          <a:bodyPr wrap="none" rtlCol="0">
            <a:spAutoFit/>
          </a:bodyPr>
          <a:lstStyle/>
          <a:p>
            <a:r>
              <a:rPr lang="en-US" sz="19900" dirty="0" smtClean="0"/>
              <a:t>DATA</a:t>
            </a:r>
            <a:endParaRPr lang="nl-NL" sz="19900" dirty="0"/>
          </a:p>
        </p:txBody>
      </p:sp>
      <p:sp>
        <p:nvSpPr>
          <p:cNvPr id="12" name="TextBox 11"/>
          <p:cNvSpPr txBox="1"/>
          <p:nvPr/>
        </p:nvSpPr>
        <p:spPr>
          <a:xfrm rot="19474328">
            <a:off x="2000885" y="1110023"/>
            <a:ext cx="3881768" cy="2215991"/>
          </a:xfrm>
          <a:prstGeom prst="rect">
            <a:avLst/>
          </a:prstGeom>
          <a:noFill/>
        </p:spPr>
        <p:txBody>
          <a:bodyPr wrap="none" rtlCol="0">
            <a:spAutoFit/>
          </a:bodyPr>
          <a:lstStyle/>
          <a:p>
            <a:r>
              <a:rPr lang="en-US" sz="13800" dirty="0" smtClean="0"/>
              <a:t>DATA</a:t>
            </a:r>
            <a:endParaRPr lang="nl-NL" sz="13800" dirty="0"/>
          </a:p>
        </p:txBody>
      </p:sp>
      <p:sp>
        <p:nvSpPr>
          <p:cNvPr id="13" name="TextBox 12"/>
          <p:cNvSpPr txBox="1"/>
          <p:nvPr/>
        </p:nvSpPr>
        <p:spPr>
          <a:xfrm>
            <a:off x="7713408" y="3961636"/>
            <a:ext cx="3881768" cy="2215991"/>
          </a:xfrm>
          <a:prstGeom prst="rect">
            <a:avLst/>
          </a:prstGeom>
          <a:noFill/>
        </p:spPr>
        <p:txBody>
          <a:bodyPr wrap="none" rtlCol="0">
            <a:spAutoFit/>
          </a:bodyPr>
          <a:lstStyle/>
          <a:p>
            <a:r>
              <a:rPr lang="en-US" sz="13800" dirty="0" smtClean="0"/>
              <a:t>DATA</a:t>
            </a:r>
            <a:endParaRPr lang="nl-NL" sz="13800" dirty="0"/>
          </a:p>
        </p:txBody>
      </p:sp>
      <p:sp>
        <p:nvSpPr>
          <p:cNvPr id="14" name="TextBox 13"/>
          <p:cNvSpPr txBox="1"/>
          <p:nvPr/>
        </p:nvSpPr>
        <p:spPr>
          <a:xfrm rot="1462014">
            <a:off x="4579770" y="481182"/>
            <a:ext cx="4427454" cy="1569660"/>
          </a:xfrm>
          <a:prstGeom prst="rect">
            <a:avLst/>
          </a:prstGeom>
          <a:noFill/>
        </p:spPr>
        <p:txBody>
          <a:bodyPr wrap="square" rtlCol="0">
            <a:spAutoFit/>
          </a:bodyPr>
          <a:lstStyle/>
          <a:p>
            <a:r>
              <a:rPr lang="en-US" sz="9600" dirty="0" smtClean="0"/>
              <a:t>DATA</a:t>
            </a:r>
            <a:endParaRPr lang="nl-NL" sz="9600" dirty="0"/>
          </a:p>
        </p:txBody>
      </p:sp>
      <p:sp>
        <p:nvSpPr>
          <p:cNvPr id="15" name="TextBox 14"/>
          <p:cNvSpPr txBox="1"/>
          <p:nvPr/>
        </p:nvSpPr>
        <p:spPr>
          <a:xfrm rot="16352940">
            <a:off x="-241688" y="1580240"/>
            <a:ext cx="4427454" cy="1569660"/>
          </a:xfrm>
          <a:prstGeom prst="rect">
            <a:avLst/>
          </a:prstGeom>
          <a:noFill/>
        </p:spPr>
        <p:txBody>
          <a:bodyPr wrap="square" rtlCol="0">
            <a:spAutoFit/>
          </a:bodyPr>
          <a:lstStyle/>
          <a:p>
            <a:r>
              <a:rPr lang="en-US" sz="9600" dirty="0" smtClean="0"/>
              <a:t>DATA</a:t>
            </a:r>
            <a:endParaRPr lang="nl-NL" sz="9600" dirty="0"/>
          </a:p>
        </p:txBody>
      </p:sp>
    </p:spTree>
    <p:extLst>
      <p:ext uri="{BB962C8B-B14F-4D97-AF65-F5344CB8AC3E}">
        <p14:creationId xmlns:p14="http://schemas.microsoft.com/office/powerpoint/2010/main" val="258305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65784"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en-US" sz="7200" dirty="0">
                <a:solidFill>
                  <a:schemeClr val="accent4">
                    <a:lumMod val="75000"/>
                  </a:schemeClr>
                </a:solidFill>
                <a:latin typeface="Trebuchet MS Bold" charset="0"/>
                <a:cs typeface="Trebuchet MS Bold" charset="0"/>
              </a:rPr>
              <a:t>How to pick Tools for the job</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fontScale="92500" lnSpcReduction="10000"/>
          </a:bodyPr>
          <a:lstStyle/>
          <a:p>
            <a:r>
              <a:rPr lang="nl-NL" dirty="0" err="1"/>
              <a:t>What</a:t>
            </a:r>
            <a:r>
              <a:rPr lang="nl-NL" dirty="0"/>
              <a:t> are </a:t>
            </a:r>
            <a:r>
              <a:rPr lang="nl-NL" dirty="0" err="1"/>
              <a:t>the</a:t>
            </a:r>
            <a:r>
              <a:rPr lang="nl-NL" dirty="0"/>
              <a:t> jobs?</a:t>
            </a:r>
          </a:p>
          <a:p>
            <a:pPr lvl="1"/>
            <a:r>
              <a:rPr lang="nl-NL" dirty="0" err="1"/>
              <a:t>Gather</a:t>
            </a:r>
            <a:r>
              <a:rPr lang="nl-NL" dirty="0"/>
              <a:t> data</a:t>
            </a:r>
          </a:p>
          <a:p>
            <a:pPr lvl="1"/>
            <a:r>
              <a:rPr lang="nl-NL" dirty="0" err="1"/>
              <a:t>Prepare</a:t>
            </a:r>
            <a:r>
              <a:rPr lang="nl-NL" dirty="0"/>
              <a:t> data</a:t>
            </a:r>
          </a:p>
          <a:p>
            <a:pPr lvl="1"/>
            <a:r>
              <a:rPr lang="nl-NL" dirty="0" err="1"/>
              <a:t>Explore</a:t>
            </a:r>
            <a:r>
              <a:rPr lang="nl-NL" dirty="0"/>
              <a:t> </a:t>
            </a:r>
            <a:r>
              <a:rPr lang="nl-NL" dirty="0" err="1"/>
              <a:t>and</a:t>
            </a:r>
            <a:r>
              <a:rPr lang="nl-NL" dirty="0"/>
              <a:t> (</a:t>
            </a:r>
            <a:r>
              <a:rPr lang="nl-NL" dirty="0" err="1"/>
              <a:t>hopefully</a:t>
            </a:r>
            <a:r>
              <a:rPr lang="nl-NL" dirty="0"/>
              <a:t>) Discover</a:t>
            </a:r>
          </a:p>
          <a:p>
            <a:pPr lvl="1"/>
            <a:r>
              <a:rPr lang="nl-NL" dirty="0"/>
              <a:t>Present</a:t>
            </a:r>
          </a:p>
          <a:p>
            <a:pPr lvl="1"/>
            <a:r>
              <a:rPr lang="nl-NL" dirty="0" err="1"/>
              <a:t>Embed</a:t>
            </a:r>
            <a:r>
              <a:rPr lang="nl-NL" dirty="0"/>
              <a:t> &amp; </a:t>
            </a:r>
            <a:r>
              <a:rPr lang="nl-NL" dirty="0" err="1"/>
              <a:t>Deploy</a:t>
            </a:r>
            <a:r>
              <a:rPr lang="nl-NL" dirty="0"/>
              <a:t> Model</a:t>
            </a:r>
          </a:p>
          <a:p>
            <a:r>
              <a:rPr lang="nl-NL" dirty="0" err="1"/>
              <a:t>What</a:t>
            </a:r>
            <a:r>
              <a:rPr lang="nl-NL" dirty="0"/>
              <a:t> are </a:t>
            </a:r>
            <a:r>
              <a:rPr lang="nl-NL" dirty="0" err="1"/>
              <a:t>considerations</a:t>
            </a:r>
            <a:r>
              <a:rPr lang="nl-NL" dirty="0"/>
              <a:t>?</a:t>
            </a:r>
          </a:p>
          <a:p>
            <a:pPr lvl="1"/>
            <a:r>
              <a:rPr lang="nl-NL" dirty="0"/>
              <a:t>Volume</a:t>
            </a:r>
          </a:p>
          <a:p>
            <a:pPr lvl="1"/>
            <a:r>
              <a:rPr lang="nl-NL" dirty="0"/>
              <a:t>Speed </a:t>
            </a:r>
            <a:r>
              <a:rPr lang="nl-NL" dirty="0" err="1"/>
              <a:t>and</a:t>
            </a:r>
            <a:r>
              <a:rPr lang="nl-NL" dirty="0"/>
              <a:t> Time</a:t>
            </a:r>
          </a:p>
          <a:p>
            <a:pPr lvl="1"/>
            <a:r>
              <a:rPr lang="nl-NL" dirty="0"/>
              <a:t>Skills</a:t>
            </a:r>
          </a:p>
          <a:p>
            <a:pPr lvl="1"/>
            <a:r>
              <a:rPr lang="nl-NL" dirty="0" smtClean="0"/>
              <a:t>Platform</a:t>
            </a:r>
          </a:p>
          <a:p>
            <a:pPr lvl="1"/>
            <a:r>
              <a:rPr lang="en-US" dirty="0" smtClean="0"/>
              <a:t>Cost</a:t>
            </a:r>
            <a:endParaRPr lang="en-US"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28175404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Popular</a:t>
            </a:r>
            <a:r>
              <a:rPr lang="fr-FR" sz="7200" dirty="0" smtClean="0">
                <a:solidFill>
                  <a:schemeClr val="accent4">
                    <a:lumMod val="75000"/>
                  </a:schemeClr>
                </a:solidFill>
                <a:latin typeface="Trebuchet MS Bold" charset="0"/>
                <a:cs typeface="Trebuchet MS Bold" charset="0"/>
              </a:rPr>
              <a:t> Tools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9" name="Picture 4" descr="Image result for logo pyth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41899" y="2078873"/>
            <a:ext cx="4219149" cy="28462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logo 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635002" y="3466504"/>
            <a:ext cx="3254772" cy="28462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spark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91503" y="1082028"/>
            <a:ext cx="3109847" cy="1654174"/>
          </a:xfrm>
          <a:prstGeom prst="rect">
            <a:avLst/>
          </a:prstGeom>
          <a:noFill/>
          <a:extLst>
            <a:ext uri="{909E8E84-426E-40DD-AFC4-6F175D3DCCD1}">
              <a14:hiddenFill xmlns:a14="http://schemas.microsoft.com/office/drawing/2010/main">
                <a:solidFill>
                  <a:srgbClr val="FFFFFF"/>
                </a:solidFill>
              </a14:hiddenFill>
            </a:ext>
          </a:extLst>
        </p:spPr>
      </p:pic>
      <p:sp>
        <p:nvSpPr>
          <p:cNvPr id="12" name="Content Placeholder 11"/>
          <p:cNvSpPr>
            <a:spLocks noGrp="1"/>
          </p:cNvSpPr>
          <p:nvPr>
            <p:ph idx="1"/>
          </p:nvPr>
        </p:nvSpPr>
        <p:spPr/>
        <p:txBody>
          <a:bodyPr/>
          <a:lstStyle/>
          <a:p>
            <a:endParaRPr lang="nl-NL"/>
          </a:p>
        </p:txBody>
      </p:sp>
    </p:spTree>
    <p:extLst>
      <p:ext uri="{BB962C8B-B14F-4D97-AF65-F5344CB8AC3E}">
        <p14:creationId xmlns:p14="http://schemas.microsoft.com/office/powerpoint/2010/main" val="105886233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65784"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en-US" sz="6000" dirty="0" smtClean="0">
                <a:solidFill>
                  <a:schemeClr val="accent4">
                    <a:lumMod val="75000"/>
                  </a:schemeClr>
                </a:solidFill>
                <a:latin typeface="Trebuchet MS Bold" charset="0"/>
                <a:cs typeface="Trebuchet MS Bold" charset="0"/>
              </a:rPr>
              <a:t>Popular frameworks &amp; libraries</a:t>
            </a:r>
            <a:endParaRPr lang="fr-FR" sz="60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nl-NL" dirty="0" err="1" smtClean="0"/>
              <a:t>TensorFlow</a:t>
            </a:r>
            <a:endParaRPr lang="nl-NL" dirty="0" smtClean="0"/>
          </a:p>
          <a:p>
            <a:r>
              <a:rPr lang="en-US" dirty="0" smtClean="0"/>
              <a:t>DL4J</a:t>
            </a:r>
          </a:p>
          <a:p>
            <a:r>
              <a:rPr lang="en-US" dirty="0" err="1" smtClean="0"/>
              <a:t>MxNet</a:t>
            </a:r>
            <a:endParaRPr lang="en-US" dirty="0" smtClean="0"/>
          </a:p>
          <a:p>
            <a:r>
              <a:rPr lang="en-US" dirty="0" err="1" smtClean="0"/>
              <a:t>Caffe</a:t>
            </a:r>
            <a:endParaRPr lang="en-US" dirty="0" smtClean="0"/>
          </a:p>
          <a:p>
            <a:r>
              <a:rPr lang="en-US" dirty="0" err="1" smtClean="0"/>
              <a:t>Keras</a:t>
            </a:r>
            <a:endParaRPr lang="en-US" dirty="0" smtClean="0"/>
          </a:p>
          <a:p>
            <a:r>
              <a:rPr lang="en-US" dirty="0" smtClean="0"/>
              <a:t>… many more</a:t>
            </a:r>
            <a:endParaRPr lang="en-US"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4"/>
          <a:stretch>
            <a:fillRect/>
          </a:stretch>
        </p:blipFill>
        <p:spPr>
          <a:xfrm>
            <a:off x="4566046" y="3835513"/>
            <a:ext cx="6420220" cy="2179404"/>
          </a:xfrm>
          <a:prstGeom prst="rect">
            <a:avLst/>
          </a:prstGeom>
        </p:spPr>
      </p:pic>
    </p:spTree>
    <p:extLst>
      <p:ext uri="{BB962C8B-B14F-4D97-AF65-F5344CB8AC3E}">
        <p14:creationId xmlns:p14="http://schemas.microsoft.com/office/powerpoint/2010/main" val="15312255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12083"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en-US" sz="5400" dirty="0">
                <a:solidFill>
                  <a:schemeClr val="accent4">
                    <a:lumMod val="75000"/>
                  </a:schemeClr>
                </a:solidFill>
                <a:latin typeface="Trebuchet MS Bold" charset="0"/>
                <a:cs typeface="Trebuchet MS Bold" charset="0"/>
              </a:rPr>
              <a:t>Notebook – </a:t>
            </a:r>
            <a:br>
              <a:rPr lang="en-US" sz="5400" dirty="0">
                <a:solidFill>
                  <a:schemeClr val="accent4">
                    <a:lumMod val="75000"/>
                  </a:schemeClr>
                </a:solidFill>
                <a:latin typeface="Trebuchet MS Bold" charset="0"/>
                <a:cs typeface="Trebuchet MS Bold" charset="0"/>
              </a:rPr>
            </a:br>
            <a:r>
              <a:rPr lang="en-US" sz="5400" dirty="0" smtClean="0">
                <a:solidFill>
                  <a:schemeClr val="accent4">
                    <a:lumMod val="75000"/>
                  </a:schemeClr>
                </a:solidFill>
                <a:latin typeface="Trebuchet MS Bold" charset="0"/>
                <a:cs typeface="Trebuchet MS Bold" charset="0"/>
              </a:rPr>
              <a:t> The </a:t>
            </a:r>
            <a:r>
              <a:rPr lang="en-US" sz="5400" dirty="0">
                <a:solidFill>
                  <a:schemeClr val="accent4">
                    <a:lumMod val="75000"/>
                  </a:schemeClr>
                </a:solidFill>
                <a:latin typeface="Trebuchet MS Bold" charset="0"/>
                <a:cs typeface="Trebuchet MS Bold" charset="0"/>
              </a:rPr>
              <a:t>Lab journal from the </a:t>
            </a:r>
            <a:r>
              <a:rPr lang="en-US" sz="5400" dirty="0" err="1">
                <a:solidFill>
                  <a:schemeClr val="accent4">
                    <a:lumMod val="75000"/>
                  </a:schemeClr>
                </a:solidFill>
                <a:latin typeface="Trebuchet MS Bold" charset="0"/>
                <a:cs typeface="Trebuchet MS Bold" charset="0"/>
              </a:rPr>
              <a:t>Datalab</a:t>
            </a:r>
            <a:r>
              <a:rPr lang="en-US" sz="5400" dirty="0">
                <a:solidFill>
                  <a:schemeClr val="accent4">
                    <a:lumMod val="75000"/>
                  </a:schemeClr>
                </a:solidFill>
                <a:latin typeface="Trebuchet MS Bold" charset="0"/>
                <a:cs typeface="Trebuchet MS Bold" charset="0"/>
              </a:rPr>
              <a:t> </a:t>
            </a:r>
            <a:endParaRPr lang="fr-FR" sz="54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lnSpcReduction="10000"/>
          </a:bodyPr>
          <a:lstStyle/>
          <a:p>
            <a:r>
              <a:rPr lang="nl-NL" dirty="0"/>
              <a:t>Common format </a:t>
            </a:r>
            <a:r>
              <a:rPr lang="nl-NL" dirty="0" err="1"/>
              <a:t>for</a:t>
            </a:r>
            <a:r>
              <a:rPr lang="nl-NL" dirty="0"/>
              <a:t> data </a:t>
            </a:r>
            <a:r>
              <a:rPr lang="nl-NL" dirty="0" err="1"/>
              <a:t>exploration</a:t>
            </a:r>
            <a:r>
              <a:rPr lang="nl-NL" dirty="0"/>
              <a:t> </a:t>
            </a:r>
            <a:r>
              <a:rPr lang="nl-NL" dirty="0" err="1"/>
              <a:t>and</a:t>
            </a:r>
            <a:r>
              <a:rPr lang="nl-NL" dirty="0"/>
              <a:t> </a:t>
            </a:r>
            <a:r>
              <a:rPr lang="nl-NL" dirty="0" err="1"/>
              <a:t>presentation</a:t>
            </a:r>
            <a:endParaRPr lang="nl-NL" dirty="0"/>
          </a:p>
          <a:p>
            <a:r>
              <a:rPr lang="nl-NL" dirty="0"/>
              <a:t>User </a:t>
            </a:r>
            <a:r>
              <a:rPr lang="nl-NL" dirty="0" err="1"/>
              <a:t>friendly</a:t>
            </a:r>
            <a:r>
              <a:rPr lang="nl-NL" dirty="0"/>
              <a:t> interface on top of </a:t>
            </a:r>
            <a:r>
              <a:rPr lang="nl-NL" dirty="0" err="1"/>
              <a:t>powerful</a:t>
            </a:r>
            <a:r>
              <a:rPr lang="nl-NL" dirty="0"/>
              <a:t> </a:t>
            </a:r>
            <a:r>
              <a:rPr lang="nl-NL" dirty="0" err="1" smtClean="0"/>
              <a:t>technologies</a:t>
            </a:r>
            <a:endParaRPr lang="nl-NL" dirty="0" smtClean="0"/>
          </a:p>
          <a:p>
            <a:r>
              <a:rPr lang="en-US" dirty="0" smtClean="0"/>
              <a:t>Somewhat similar to Java 9 </a:t>
            </a:r>
            <a:r>
              <a:rPr lang="en-US" dirty="0" err="1" smtClean="0"/>
              <a:t>jshell</a:t>
            </a:r>
            <a:r>
              <a:rPr lang="en-US" dirty="0" smtClean="0"/>
              <a:t> REPL</a:t>
            </a:r>
            <a:endParaRPr lang="nl-NL" dirty="0"/>
          </a:p>
          <a:p>
            <a:r>
              <a:rPr lang="nl-NL" dirty="0"/>
              <a:t>Most </a:t>
            </a:r>
            <a:r>
              <a:rPr lang="nl-NL" dirty="0" err="1"/>
              <a:t>popular</a:t>
            </a:r>
            <a:r>
              <a:rPr lang="nl-NL" dirty="0"/>
              <a:t> </a:t>
            </a:r>
            <a:r>
              <a:rPr lang="nl-NL" dirty="0" err="1"/>
              <a:t>implementations</a:t>
            </a:r>
            <a:endParaRPr lang="nl-NL" dirty="0"/>
          </a:p>
          <a:p>
            <a:pPr lvl="1"/>
            <a:r>
              <a:rPr lang="nl-NL" b="1" dirty="0" err="1"/>
              <a:t>Jupyter</a:t>
            </a:r>
            <a:r>
              <a:rPr lang="nl-NL" b="1" dirty="0"/>
              <a:t> (</a:t>
            </a:r>
            <a:r>
              <a:rPr lang="nl-NL" b="1" dirty="0" err="1"/>
              <a:t>fka</a:t>
            </a:r>
            <a:r>
              <a:rPr lang="nl-NL" b="1" dirty="0"/>
              <a:t> </a:t>
            </a:r>
            <a:r>
              <a:rPr lang="nl-NL" b="1" dirty="0" err="1"/>
              <a:t>IPython</a:t>
            </a:r>
            <a:r>
              <a:rPr lang="nl-NL" b="1" dirty="0"/>
              <a:t>)</a:t>
            </a:r>
          </a:p>
          <a:p>
            <a:pPr lvl="1"/>
            <a:r>
              <a:rPr lang="nl-NL" dirty="0"/>
              <a:t>Apache Zeppelin</a:t>
            </a:r>
          </a:p>
          <a:p>
            <a:pPr lvl="1"/>
            <a:r>
              <a:rPr lang="nl-NL" sz="1406" dirty="0" err="1"/>
              <a:t>Spark</a:t>
            </a:r>
            <a:r>
              <a:rPr lang="nl-NL" sz="1406" dirty="0"/>
              <a:t> Notebook</a:t>
            </a:r>
          </a:p>
          <a:p>
            <a:pPr lvl="1"/>
            <a:r>
              <a:rPr lang="nl-NL" sz="1406" dirty="0" err="1"/>
              <a:t>Beaker</a:t>
            </a:r>
            <a:endParaRPr lang="nl-NL" dirty="0"/>
          </a:p>
          <a:p>
            <a:pPr lvl="1"/>
            <a:r>
              <a:rPr lang="nl-NL" dirty="0" err="1"/>
              <a:t>SageMath</a:t>
            </a:r>
            <a:r>
              <a:rPr lang="nl-NL" dirty="0"/>
              <a:t> (</a:t>
            </a:r>
            <a:r>
              <a:rPr lang="nl-NL" dirty="0" err="1"/>
              <a:t>SageMathCloud</a:t>
            </a:r>
            <a:r>
              <a:rPr lang="nl-NL" dirty="0"/>
              <a:t> =&gt; </a:t>
            </a:r>
            <a:r>
              <a:rPr lang="nl-NL" dirty="0" err="1"/>
              <a:t>CoCalc</a:t>
            </a:r>
            <a:r>
              <a:rPr lang="nl-NL" dirty="0"/>
              <a:t>)</a:t>
            </a:r>
          </a:p>
          <a:p>
            <a:pPr lvl="1"/>
            <a:r>
              <a:rPr lang="nl-NL" dirty="0"/>
              <a:t>Oracle </a:t>
            </a:r>
            <a:r>
              <a:rPr lang="nl-NL" dirty="0" err="1" smtClean="0"/>
              <a:t>BigData</a:t>
            </a:r>
            <a:r>
              <a:rPr lang="nl-NL" dirty="0" smtClean="0"/>
              <a:t> Cloud </a:t>
            </a:r>
            <a:br>
              <a:rPr lang="nl-NL" dirty="0" smtClean="0"/>
            </a:br>
            <a:r>
              <a:rPr lang="nl-NL" dirty="0" smtClean="0"/>
              <a:t>Machine Learning Notebook </a:t>
            </a:r>
            <a:r>
              <a:rPr lang="nl-NL" dirty="0"/>
              <a:t>UI</a:t>
            </a:r>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4"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33247"/>
          <a:stretch/>
        </p:blipFill>
        <p:spPr bwMode="auto">
          <a:xfrm>
            <a:off x="7787262" y="2986269"/>
            <a:ext cx="3566538" cy="300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76805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Overview</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2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68157" y="2911858"/>
            <a:ext cx="4880907" cy="3660680"/>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24000" y="1576388"/>
            <a:ext cx="4596384" cy="3447288"/>
          </a:xfrm>
          <a:prstGeom prst="rect">
            <a:avLst/>
          </a:prstGeom>
        </p:spPr>
      </p:pic>
      <p:pic>
        <p:nvPicPr>
          <p:cNvPr id="11" name="Picture 10"/>
          <p:cNvPicPr>
            <a:picLocks noChangeAspect="1"/>
          </p:cNvPicPr>
          <p:nvPr/>
        </p:nvPicPr>
        <p:blipFill>
          <a:blip r:embed="rId7"/>
          <a:stretch>
            <a:fillRect/>
          </a:stretch>
        </p:blipFill>
        <p:spPr>
          <a:xfrm>
            <a:off x="5396642" y="512887"/>
            <a:ext cx="4591926" cy="2625476"/>
          </a:xfrm>
          <a:prstGeom prst="rect">
            <a:avLst/>
          </a:prstGeom>
        </p:spPr>
      </p:pic>
    </p:spTree>
    <p:extLst>
      <p:ext uri="{BB962C8B-B14F-4D97-AF65-F5344CB8AC3E}">
        <p14:creationId xmlns:p14="http://schemas.microsoft.com/office/powerpoint/2010/main" val="38590972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06805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fr-FR" sz="5400" dirty="0" err="1">
                <a:solidFill>
                  <a:schemeClr val="accent4">
                    <a:lumMod val="75000"/>
                  </a:schemeClr>
                </a:solidFill>
                <a:latin typeface="Trebuchet MS Bold" charset="0"/>
                <a:cs typeface="Trebuchet MS Bold" charset="0"/>
              </a:rPr>
              <a:t>Example</a:t>
            </a:r>
            <a:r>
              <a:rPr lang="fr-FR" sz="5400" dirty="0">
                <a:solidFill>
                  <a:schemeClr val="accent4">
                    <a:lumMod val="75000"/>
                  </a:schemeClr>
                </a:solidFill>
                <a:latin typeface="Trebuchet MS Bold" charset="0"/>
                <a:cs typeface="Trebuchet MS Bold" charset="0"/>
              </a:rPr>
              <a:t> notebook exploration</a:t>
            </a:r>
          </a:p>
        </p:txBody>
      </p:sp>
      <p:sp>
        <p:nvSpPr>
          <p:cNvPr id="3" name="Content Placeholder 2"/>
          <p:cNvSpPr>
            <a:spLocks noGrp="1"/>
          </p:cNvSpPr>
          <p:nvPr>
            <p:ph idx="1"/>
          </p:nvPr>
        </p:nvSpPr>
        <p:spPr>
          <a:xfrm>
            <a:off x="1828800" y="1825625"/>
            <a:ext cx="9525000" cy="4351338"/>
          </a:xfrm>
        </p:spPr>
        <p:txBody>
          <a:bodyPr/>
          <a:lstStyle/>
          <a:p>
            <a:r>
              <a:rPr lang="en-US" dirty="0" smtClean="0"/>
              <a:t>.</a:t>
            </a:r>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28800" y="1402891"/>
            <a:ext cx="6574007" cy="46398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2034918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Open Data</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nl-NL" sz="2400" dirty="0" err="1"/>
              <a:t>Governments</a:t>
            </a:r>
            <a:r>
              <a:rPr lang="nl-NL" sz="2400" dirty="0"/>
              <a:t> </a:t>
            </a:r>
            <a:r>
              <a:rPr lang="nl-NL" sz="2400" dirty="0" err="1"/>
              <a:t>and</a:t>
            </a:r>
            <a:r>
              <a:rPr lang="nl-NL" sz="2400" dirty="0"/>
              <a:t> </a:t>
            </a:r>
            <a:r>
              <a:rPr lang="nl-NL" sz="2400" dirty="0" err="1"/>
              <a:t>NGOs</a:t>
            </a:r>
            <a:r>
              <a:rPr lang="nl-NL" sz="2400" dirty="0"/>
              <a:t>, </a:t>
            </a:r>
            <a:r>
              <a:rPr lang="nl-NL" sz="2400" dirty="0" err="1"/>
              <a:t>scientific</a:t>
            </a:r>
            <a:r>
              <a:rPr lang="nl-NL" sz="2400" dirty="0"/>
              <a:t> </a:t>
            </a:r>
            <a:r>
              <a:rPr lang="nl-NL" sz="2400" dirty="0" err="1"/>
              <a:t>and</a:t>
            </a:r>
            <a:r>
              <a:rPr lang="nl-NL" sz="2400" dirty="0"/>
              <a:t> even commercial </a:t>
            </a:r>
            <a:r>
              <a:rPr lang="nl-NL" sz="2400" dirty="0" err="1"/>
              <a:t>organizations</a:t>
            </a:r>
            <a:r>
              <a:rPr lang="nl-NL" sz="2400" dirty="0"/>
              <a:t> are </a:t>
            </a:r>
            <a:r>
              <a:rPr lang="nl-NL" sz="2400" dirty="0" err="1"/>
              <a:t>publishing</a:t>
            </a:r>
            <a:r>
              <a:rPr lang="nl-NL" sz="2400" dirty="0"/>
              <a:t> data</a:t>
            </a:r>
          </a:p>
          <a:p>
            <a:r>
              <a:rPr lang="nl-NL" sz="2400" dirty="0" err="1"/>
              <a:t>Inviting</a:t>
            </a:r>
            <a:r>
              <a:rPr lang="nl-NL" sz="2400" dirty="0"/>
              <a:t> </a:t>
            </a:r>
            <a:r>
              <a:rPr lang="nl-NL" sz="2400" dirty="0" err="1"/>
              <a:t>anyone</a:t>
            </a:r>
            <a:r>
              <a:rPr lang="nl-NL" sz="2400" dirty="0"/>
              <a:t> </a:t>
            </a:r>
            <a:r>
              <a:rPr lang="nl-NL" sz="2400" dirty="0" err="1"/>
              <a:t>who</a:t>
            </a:r>
            <a:r>
              <a:rPr lang="nl-NL" sz="2400" dirty="0"/>
              <a:t> wants </a:t>
            </a:r>
            <a:r>
              <a:rPr lang="nl-NL" sz="2400" dirty="0" err="1"/>
              <a:t>to</a:t>
            </a:r>
            <a:r>
              <a:rPr lang="nl-NL" sz="2400" dirty="0"/>
              <a:t> </a:t>
            </a:r>
            <a:r>
              <a:rPr lang="nl-NL" sz="2400" dirty="0" err="1"/>
              <a:t>join</a:t>
            </a:r>
            <a:r>
              <a:rPr lang="nl-NL" sz="2400" dirty="0"/>
              <a:t> in </a:t>
            </a:r>
            <a:r>
              <a:rPr lang="nl-NL" sz="2400" dirty="0" smtClean="0"/>
              <a:t/>
            </a:r>
            <a:br>
              <a:rPr lang="nl-NL" sz="2400" dirty="0" smtClean="0"/>
            </a:br>
            <a:r>
              <a:rPr lang="nl-NL" sz="2400" dirty="0" err="1" smtClean="0"/>
              <a:t>to</a:t>
            </a:r>
            <a:r>
              <a:rPr lang="nl-NL" sz="2400" dirty="0" smtClean="0"/>
              <a:t> </a:t>
            </a:r>
            <a:r>
              <a:rPr lang="nl-NL" sz="2400" dirty="0"/>
              <a:t>help make </a:t>
            </a:r>
            <a:r>
              <a:rPr lang="nl-NL" sz="2400" dirty="0" smtClean="0"/>
              <a:t>sense </a:t>
            </a:r>
            <a:r>
              <a:rPr lang="nl-NL" sz="2400" dirty="0"/>
              <a:t>of </a:t>
            </a:r>
            <a:r>
              <a:rPr lang="nl-NL" sz="2400" dirty="0" err="1"/>
              <a:t>the</a:t>
            </a:r>
            <a:r>
              <a:rPr lang="nl-NL" sz="2400" dirty="0"/>
              <a:t> data – </a:t>
            </a:r>
            <a:r>
              <a:rPr lang="nl-NL" sz="2400" dirty="0" smtClean="0"/>
              <a:t/>
            </a:r>
            <a:br>
              <a:rPr lang="nl-NL" sz="2400" dirty="0" smtClean="0"/>
            </a:br>
            <a:r>
              <a:rPr lang="nl-NL" sz="2400" dirty="0" err="1" smtClean="0"/>
              <a:t>understand</a:t>
            </a:r>
            <a:r>
              <a:rPr lang="nl-NL" sz="2400" dirty="0" smtClean="0"/>
              <a:t> </a:t>
            </a:r>
            <a:r>
              <a:rPr lang="nl-NL" sz="2400" dirty="0" err="1"/>
              <a:t>driving</a:t>
            </a:r>
            <a:r>
              <a:rPr lang="nl-NL" sz="2400" dirty="0"/>
              <a:t> factors, </a:t>
            </a:r>
            <a:br>
              <a:rPr lang="nl-NL" sz="2400" dirty="0"/>
            </a:br>
            <a:r>
              <a:rPr lang="nl-NL" sz="2400" dirty="0" err="1"/>
              <a:t>identify</a:t>
            </a:r>
            <a:r>
              <a:rPr lang="nl-NL" sz="2400" dirty="0"/>
              <a:t> </a:t>
            </a:r>
            <a:r>
              <a:rPr lang="nl-NL" sz="2400" dirty="0" err="1"/>
              <a:t>categories</a:t>
            </a:r>
            <a:r>
              <a:rPr lang="nl-NL" sz="2400" dirty="0"/>
              <a:t>, help </a:t>
            </a:r>
            <a:r>
              <a:rPr lang="nl-NL" sz="2400" dirty="0" err="1"/>
              <a:t>predict</a:t>
            </a:r>
            <a:endParaRPr lang="nl-NL" sz="2400" dirty="0"/>
          </a:p>
          <a:p>
            <a:r>
              <a:rPr lang="nl-NL" sz="2400" dirty="0" err="1"/>
              <a:t>Many</a:t>
            </a:r>
            <a:r>
              <a:rPr lang="nl-NL" sz="2400" dirty="0"/>
              <a:t> </a:t>
            </a:r>
            <a:r>
              <a:rPr lang="nl-NL" sz="2400" dirty="0" err="1"/>
              <a:t>areas</a:t>
            </a:r>
            <a:endParaRPr lang="nl-NL" sz="2400" dirty="0"/>
          </a:p>
          <a:p>
            <a:pPr lvl="1"/>
            <a:r>
              <a:rPr lang="nl-NL" sz="2000" dirty="0" err="1"/>
              <a:t>Economy</a:t>
            </a:r>
            <a:r>
              <a:rPr lang="nl-NL" sz="2000" dirty="0"/>
              <a:t>, health, public </a:t>
            </a:r>
            <a:r>
              <a:rPr lang="nl-NL" sz="2000" dirty="0" err="1"/>
              <a:t>safety</a:t>
            </a:r>
            <a:r>
              <a:rPr lang="nl-NL" sz="2000" dirty="0"/>
              <a:t>, </a:t>
            </a:r>
            <a:r>
              <a:rPr lang="nl-NL" sz="2000" dirty="0" err="1"/>
              <a:t>sports</a:t>
            </a:r>
            <a:r>
              <a:rPr lang="nl-NL" sz="2000" dirty="0"/>
              <a:t>, </a:t>
            </a:r>
            <a:r>
              <a:rPr lang="nl-NL" sz="2000" dirty="0" smtClean="0"/>
              <a:t/>
            </a:r>
            <a:br>
              <a:rPr lang="nl-NL" sz="2000" dirty="0" smtClean="0"/>
            </a:br>
            <a:r>
              <a:rPr lang="nl-NL" sz="2000" dirty="0" smtClean="0"/>
              <a:t>traffic &amp;transportation</a:t>
            </a:r>
            <a:r>
              <a:rPr lang="nl-NL" sz="2000" dirty="0"/>
              <a:t>, games, </a:t>
            </a:r>
            <a:r>
              <a:rPr lang="nl-NL" sz="2000" dirty="0" smtClean="0"/>
              <a:t/>
            </a:r>
            <a:br>
              <a:rPr lang="nl-NL" sz="2000" dirty="0" smtClean="0"/>
            </a:br>
            <a:r>
              <a:rPr lang="nl-NL" sz="2000" dirty="0" smtClean="0"/>
              <a:t>environment</a:t>
            </a:r>
            <a:r>
              <a:rPr lang="nl-NL" sz="2000" dirty="0"/>
              <a:t>, </a:t>
            </a:r>
            <a:r>
              <a:rPr lang="nl-NL" sz="2000" dirty="0" err="1"/>
              <a:t>maps</a:t>
            </a:r>
            <a:r>
              <a:rPr lang="nl-NL" sz="2000" dirty="0"/>
              <a:t>, …</a:t>
            </a:r>
          </a:p>
          <a:p>
            <a:endParaRPr lang="nl-NL" sz="2400" dirty="0"/>
          </a:p>
          <a:p>
            <a:endParaRPr lang="en-US" sz="2400" dirty="0"/>
          </a:p>
          <a:p>
            <a:endParaRPr lang="nl-NL" sz="2400" dirty="0" smtClean="0"/>
          </a:p>
          <a:p>
            <a:endParaRPr lang="nl-NL" sz="2400" dirty="0"/>
          </a:p>
          <a:p>
            <a:pPr marL="0" indent="0">
              <a:buNone/>
            </a:pPr>
            <a:endParaRPr lang="nl-NL" sz="2400" dirty="0"/>
          </a:p>
          <a:p>
            <a:pPr marL="0" indent="0">
              <a:buNone/>
            </a:pPr>
            <a:endParaRPr lang="en-US" sz="2400"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descr="Responsiv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968561" y="2329725"/>
            <a:ext cx="4284425" cy="3847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645849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88934"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Open data – </a:t>
            </a:r>
            <a:r>
              <a:rPr lang="fr-FR" sz="7200" dirty="0" err="1">
                <a:solidFill>
                  <a:schemeClr val="accent4">
                    <a:lumMod val="75000"/>
                  </a:schemeClr>
                </a:solidFill>
                <a:latin typeface="Trebuchet MS Bold" charset="0"/>
                <a:cs typeface="Trebuchet MS Bold" charset="0"/>
              </a:rPr>
              <a:t>some</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examples</a:t>
            </a:r>
            <a:r>
              <a:rPr lang="fr-FR" sz="7200" dirty="0">
                <a:solidFill>
                  <a:schemeClr val="accent4">
                    <a:lumMod val="75000"/>
                  </a:schemeClr>
                </a:solidFill>
                <a:latin typeface="Trebuchet MS Bold" charset="0"/>
                <a:cs typeface="Trebuchet MS Bold" charset="0"/>
              </a:rPr>
              <a:t> </a:t>
            </a:r>
          </a:p>
        </p:txBody>
      </p:sp>
      <p:sp>
        <p:nvSpPr>
          <p:cNvPr id="3" name="Content Placeholder 2"/>
          <p:cNvSpPr>
            <a:spLocks noGrp="1"/>
          </p:cNvSpPr>
          <p:nvPr>
            <p:ph idx="1"/>
          </p:nvPr>
        </p:nvSpPr>
        <p:spPr>
          <a:xfrm>
            <a:off x="1828800" y="1570980"/>
            <a:ext cx="9525000" cy="4945565"/>
          </a:xfrm>
        </p:spPr>
        <p:txBody>
          <a:bodyPr>
            <a:normAutofit fontScale="85000" lnSpcReduction="20000"/>
          </a:bodyPr>
          <a:lstStyle/>
          <a:p>
            <a:r>
              <a:rPr lang="nl-NL" dirty="0" err="1"/>
              <a:t>Kaggle</a:t>
            </a:r>
            <a:r>
              <a:rPr lang="nl-NL" dirty="0"/>
              <a:t> - Data Sets </a:t>
            </a:r>
            <a:r>
              <a:rPr lang="nl-NL" dirty="0" err="1"/>
              <a:t>and</a:t>
            </a:r>
            <a:r>
              <a:rPr lang="nl-NL" dirty="0"/>
              <a:t> [Samples of] Data Discovery: www.kaggle.com</a:t>
            </a:r>
          </a:p>
          <a:p>
            <a:r>
              <a:rPr lang="nl-NL" dirty="0"/>
              <a:t>US, EU </a:t>
            </a:r>
            <a:r>
              <a:rPr lang="nl-NL" dirty="0" err="1"/>
              <a:t>and</a:t>
            </a:r>
            <a:r>
              <a:rPr lang="nl-NL" dirty="0"/>
              <a:t> </a:t>
            </a:r>
            <a:r>
              <a:rPr lang="nl-NL" dirty="0" err="1" smtClean="0"/>
              <a:t>Moroccon</a:t>
            </a:r>
            <a:r>
              <a:rPr lang="nl-NL" dirty="0" smtClean="0"/>
              <a:t> </a:t>
            </a:r>
            <a:r>
              <a:rPr lang="nl-NL" dirty="0" err="1" smtClean="0"/>
              <a:t>Government</a:t>
            </a:r>
            <a:r>
              <a:rPr lang="nl-NL" dirty="0" smtClean="0"/>
              <a:t> </a:t>
            </a:r>
            <a:r>
              <a:rPr lang="nl-NL" dirty="0"/>
              <a:t>Data: data.gov, </a:t>
            </a:r>
            <a:r>
              <a:rPr lang="nl-NL" dirty="0" smtClean="0"/>
              <a:t/>
            </a:r>
            <a:br>
              <a:rPr lang="nl-NL" dirty="0" smtClean="0"/>
            </a:br>
            <a:r>
              <a:rPr lang="en-US" dirty="0" smtClean="0"/>
              <a:t>open-data.europa.eu</a:t>
            </a:r>
            <a:r>
              <a:rPr lang="nl-NL" dirty="0" smtClean="0"/>
              <a:t> &amp; morocco.opendataforafrica.org</a:t>
            </a:r>
            <a:endParaRPr lang="nl-NL" dirty="0"/>
          </a:p>
          <a:p>
            <a:r>
              <a:rPr lang="en-US" dirty="0" smtClean="0"/>
              <a:t>Open </a:t>
            </a:r>
            <a:r>
              <a:rPr lang="en-US" dirty="0"/>
              <a:t>Images Data Set: www.image-net.org</a:t>
            </a:r>
          </a:p>
          <a:p>
            <a:r>
              <a:rPr lang="nl-NL" dirty="0"/>
              <a:t>Open Data </a:t>
            </a:r>
            <a:r>
              <a:rPr lang="nl-NL" dirty="0" err="1"/>
              <a:t>From</a:t>
            </a:r>
            <a:r>
              <a:rPr lang="nl-NL" dirty="0"/>
              <a:t> World Bank: </a:t>
            </a:r>
            <a:r>
              <a:rPr lang="en-US" dirty="0"/>
              <a:t>data.worldbank.org</a:t>
            </a:r>
          </a:p>
          <a:p>
            <a:r>
              <a:rPr lang="nl-NL" dirty="0" err="1"/>
              <a:t>Historic</a:t>
            </a:r>
            <a:r>
              <a:rPr lang="nl-NL" dirty="0"/>
              <a:t> Football Data: api.football-data.org</a:t>
            </a:r>
          </a:p>
          <a:p>
            <a:r>
              <a:rPr lang="nl-NL" dirty="0" smtClean="0"/>
              <a:t>New </a:t>
            </a:r>
            <a:r>
              <a:rPr lang="nl-NL" dirty="0"/>
              <a:t>York City </a:t>
            </a:r>
            <a:r>
              <a:rPr lang="nl-NL" dirty="0" smtClean="0"/>
              <a:t>Open Data - </a:t>
            </a:r>
            <a:r>
              <a:rPr lang="nl-NL" dirty="0"/>
              <a:t>opendata.cityofnewyork.us</a:t>
            </a:r>
          </a:p>
          <a:p>
            <a:r>
              <a:rPr lang="nl-NL" dirty="0"/>
              <a:t>Airports, Airlines, Flight Routes: </a:t>
            </a:r>
            <a:r>
              <a:rPr lang="en-US" dirty="0"/>
              <a:t>openflights.org</a:t>
            </a:r>
          </a:p>
          <a:p>
            <a:r>
              <a:rPr lang="nl-NL" dirty="0"/>
              <a:t>Open Database – machine counterpart </a:t>
            </a:r>
            <a:r>
              <a:rPr lang="nl-NL" dirty="0" err="1"/>
              <a:t>to</a:t>
            </a:r>
            <a:r>
              <a:rPr lang="nl-NL" dirty="0"/>
              <a:t> Wikipedia: </a:t>
            </a:r>
            <a:r>
              <a:rPr lang="nl-NL" dirty="0" smtClean="0"/>
              <a:t/>
            </a:r>
            <a:br>
              <a:rPr lang="nl-NL" dirty="0" smtClean="0"/>
            </a:br>
            <a:r>
              <a:rPr lang="en-US" dirty="0" smtClean="0"/>
              <a:t>www.wikidata.org</a:t>
            </a:r>
            <a:endParaRPr lang="en-US" dirty="0"/>
          </a:p>
          <a:p>
            <a:r>
              <a:rPr lang="en-US" dirty="0"/>
              <a:t>Google Audio Set (manually annotated audio events) - research.google.com/</a:t>
            </a:r>
            <a:r>
              <a:rPr lang="en-US" dirty="0" err="1"/>
              <a:t>audioset</a:t>
            </a:r>
            <a:r>
              <a:rPr lang="en-US" dirty="0"/>
              <a:t>/</a:t>
            </a:r>
          </a:p>
          <a:p>
            <a:r>
              <a:rPr lang="en-US" dirty="0" err="1"/>
              <a:t>Movielens</a:t>
            </a:r>
            <a:r>
              <a:rPr lang="en-US" dirty="0"/>
              <a:t> - Movies, viewers and ratings: files.grouplens.org/datasets/</a:t>
            </a:r>
            <a:r>
              <a:rPr lang="en-US" dirty="0" err="1"/>
              <a:t>movielens</a:t>
            </a:r>
            <a:r>
              <a:rPr lang="en-US" dirty="0" smtClean="0"/>
              <a:t>/</a:t>
            </a:r>
            <a:endParaRPr lang="en-US" dirty="0"/>
          </a:p>
          <a:p>
            <a:endParaRPr lang="nl-NL" dirty="0"/>
          </a:p>
          <a:p>
            <a:endParaRPr lang="en-US" dirty="0"/>
          </a:p>
          <a:p>
            <a:endParaRPr lang="nl-NL" dirty="0"/>
          </a:p>
          <a:p>
            <a:endParaRPr lang="nl-NL" dirty="0"/>
          </a:p>
          <a:p>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9245156" y="1962910"/>
            <a:ext cx="2537680" cy="678239"/>
          </a:xfrm>
          <a:prstGeom prst="rect">
            <a:avLst/>
          </a:prstGeom>
        </p:spPr>
      </p:pic>
      <p:pic>
        <p:nvPicPr>
          <p:cNvPr id="7" name="Picture 6"/>
          <p:cNvPicPr>
            <a:picLocks noChangeAspect="1"/>
          </p:cNvPicPr>
          <p:nvPr/>
        </p:nvPicPr>
        <p:blipFill>
          <a:blip r:embed="rId4"/>
          <a:stretch>
            <a:fillRect/>
          </a:stretch>
        </p:blipFill>
        <p:spPr>
          <a:xfrm>
            <a:off x="9245156" y="3427713"/>
            <a:ext cx="2329528" cy="2753681"/>
          </a:xfrm>
          <a:prstGeom prst="rect">
            <a:avLst/>
          </a:prstGeom>
        </p:spPr>
      </p:pic>
    </p:spTree>
    <p:extLst>
      <p:ext uri="{BB962C8B-B14F-4D97-AF65-F5344CB8AC3E}">
        <p14:creationId xmlns:p14="http://schemas.microsoft.com/office/powerpoint/2010/main" val="9294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What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Hadoop</a:t>
            </a:r>
            <a:r>
              <a:rPr lang="fr-FR" sz="7200" dirty="0" smtClean="0">
                <a:solidFill>
                  <a:schemeClr val="accent4">
                    <a:lumMod val="75000"/>
                  </a:schemeClr>
                </a:solidFill>
                <a:latin typeface="Trebuchet MS Bold" charset="0"/>
                <a:cs typeface="Trebuchet MS Bold" charset="0"/>
              </a:rPr>
              <a:t>?</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621474"/>
          </a:xfrm>
        </p:spPr>
        <p:txBody>
          <a:bodyPr>
            <a:normAutofit fontScale="92500" lnSpcReduction="10000"/>
          </a:bodyPr>
          <a:lstStyle/>
          <a:p>
            <a:r>
              <a:rPr lang="nl-NL" dirty="0"/>
              <a:t>Big Data means Big Computing </a:t>
            </a:r>
            <a:r>
              <a:rPr lang="nl-NL" dirty="0" err="1"/>
              <a:t>and</a:t>
            </a:r>
            <a:r>
              <a:rPr lang="nl-NL" dirty="0"/>
              <a:t> Big Storage</a:t>
            </a:r>
          </a:p>
          <a:p>
            <a:r>
              <a:rPr lang="nl-NL" i="1" dirty="0"/>
              <a:t>Big</a:t>
            </a:r>
            <a:r>
              <a:rPr lang="nl-NL" dirty="0"/>
              <a:t> </a:t>
            </a:r>
            <a:r>
              <a:rPr lang="nl-NL" dirty="0" err="1"/>
              <a:t>requires</a:t>
            </a:r>
            <a:r>
              <a:rPr lang="nl-NL" dirty="0"/>
              <a:t> </a:t>
            </a:r>
            <a:r>
              <a:rPr lang="nl-NL" dirty="0" err="1"/>
              <a:t>scalable</a:t>
            </a:r>
            <a:r>
              <a:rPr lang="nl-NL" dirty="0"/>
              <a:t> =&gt; </a:t>
            </a:r>
            <a:r>
              <a:rPr lang="nl-NL" dirty="0" err="1"/>
              <a:t>horizontal</a:t>
            </a:r>
            <a:r>
              <a:rPr lang="nl-NL" dirty="0"/>
              <a:t> </a:t>
            </a:r>
            <a:r>
              <a:rPr lang="nl-NL" dirty="0" err="1"/>
              <a:t>scale</a:t>
            </a:r>
            <a:r>
              <a:rPr lang="nl-NL" dirty="0"/>
              <a:t> out</a:t>
            </a:r>
          </a:p>
          <a:p>
            <a:r>
              <a:rPr lang="nl-NL" dirty="0" err="1"/>
              <a:t>Moving</a:t>
            </a:r>
            <a:r>
              <a:rPr lang="nl-NL" dirty="0"/>
              <a:t> data is </a:t>
            </a:r>
            <a:r>
              <a:rPr lang="nl-NL" dirty="0" err="1"/>
              <a:t>very</a:t>
            </a:r>
            <a:r>
              <a:rPr lang="nl-NL" dirty="0"/>
              <a:t> </a:t>
            </a:r>
            <a:r>
              <a:rPr lang="nl-NL" dirty="0" err="1"/>
              <a:t>expensive</a:t>
            </a:r>
            <a:r>
              <a:rPr lang="nl-NL" dirty="0"/>
              <a:t> (</a:t>
            </a:r>
            <a:r>
              <a:rPr lang="nl-NL" dirty="0" err="1"/>
              <a:t>network</a:t>
            </a:r>
            <a:r>
              <a:rPr lang="nl-NL" dirty="0"/>
              <a:t>, disk IO)</a:t>
            </a:r>
          </a:p>
          <a:p>
            <a:r>
              <a:rPr lang="nl-NL" dirty="0" err="1"/>
              <a:t>Rather</a:t>
            </a:r>
            <a:r>
              <a:rPr lang="nl-NL" dirty="0"/>
              <a:t> </a:t>
            </a:r>
            <a:r>
              <a:rPr lang="nl-NL" dirty="0" err="1"/>
              <a:t>than</a:t>
            </a:r>
            <a:r>
              <a:rPr lang="nl-NL" dirty="0"/>
              <a:t> move data </a:t>
            </a:r>
            <a:r>
              <a:rPr lang="nl-NL" dirty="0" err="1"/>
              <a:t>to</a:t>
            </a:r>
            <a:r>
              <a:rPr lang="nl-NL" dirty="0"/>
              <a:t> processor – move processing </a:t>
            </a:r>
            <a:r>
              <a:rPr lang="nl-NL" dirty="0" err="1"/>
              <a:t>to</a:t>
            </a:r>
            <a:r>
              <a:rPr lang="nl-NL" dirty="0"/>
              <a:t> data: </a:t>
            </a:r>
            <a:r>
              <a:rPr lang="nl-NL" dirty="0" err="1"/>
              <a:t>distributed</a:t>
            </a:r>
            <a:r>
              <a:rPr lang="nl-NL" dirty="0"/>
              <a:t> processing</a:t>
            </a:r>
          </a:p>
          <a:p>
            <a:r>
              <a:rPr lang="nl-NL" dirty="0" err="1"/>
              <a:t>Horizontal</a:t>
            </a:r>
            <a:r>
              <a:rPr lang="nl-NL" dirty="0"/>
              <a:t> </a:t>
            </a:r>
            <a:r>
              <a:rPr lang="nl-NL" dirty="0" err="1"/>
              <a:t>scale</a:t>
            </a:r>
            <a:r>
              <a:rPr lang="nl-NL" dirty="0"/>
              <a:t> out =&gt; </a:t>
            </a:r>
            <a:r>
              <a:rPr lang="nl-NL" dirty="0" err="1"/>
              <a:t>Hadoop</a:t>
            </a:r>
            <a:r>
              <a:rPr lang="nl-NL" dirty="0"/>
              <a:t>:</a:t>
            </a:r>
            <a:br>
              <a:rPr lang="nl-NL" dirty="0"/>
            </a:br>
            <a:r>
              <a:rPr lang="nl-NL" dirty="0" err="1"/>
              <a:t>distributed</a:t>
            </a:r>
            <a:r>
              <a:rPr lang="nl-NL" dirty="0"/>
              <a:t> data &amp; </a:t>
            </a:r>
            <a:r>
              <a:rPr lang="nl-NL" dirty="0" err="1"/>
              <a:t>distributed</a:t>
            </a:r>
            <a:r>
              <a:rPr lang="nl-NL" dirty="0"/>
              <a:t> </a:t>
            </a:r>
            <a:r>
              <a:rPr lang="nl-NL" dirty="0" smtClean="0"/>
              <a:t/>
            </a:r>
            <a:br>
              <a:rPr lang="nl-NL" dirty="0" smtClean="0"/>
            </a:br>
            <a:r>
              <a:rPr lang="nl-NL" dirty="0" smtClean="0"/>
              <a:t>processing</a:t>
            </a:r>
            <a:endParaRPr lang="nl-NL" dirty="0"/>
          </a:p>
          <a:p>
            <a:pPr lvl="1"/>
            <a:r>
              <a:rPr lang="nl-NL" dirty="0"/>
              <a:t>HDFS – </a:t>
            </a:r>
            <a:r>
              <a:rPr lang="nl-NL" dirty="0" err="1"/>
              <a:t>Hadoop</a:t>
            </a:r>
            <a:r>
              <a:rPr lang="nl-NL" dirty="0"/>
              <a:t> Distributed File System</a:t>
            </a:r>
          </a:p>
          <a:p>
            <a:pPr lvl="1"/>
            <a:r>
              <a:rPr lang="nl-NL" dirty="0"/>
              <a:t>Map </a:t>
            </a:r>
            <a:r>
              <a:rPr lang="nl-NL" dirty="0" err="1"/>
              <a:t>Reduce</a:t>
            </a:r>
            <a:r>
              <a:rPr lang="nl-NL" dirty="0"/>
              <a:t> – parallel, </a:t>
            </a:r>
            <a:r>
              <a:rPr lang="nl-NL" dirty="0" err="1"/>
              <a:t>distributed</a:t>
            </a:r>
            <a:r>
              <a:rPr lang="nl-NL" dirty="0"/>
              <a:t> processing</a:t>
            </a:r>
          </a:p>
          <a:p>
            <a:r>
              <a:rPr lang="nl-NL" dirty="0"/>
              <a:t>Map-</a:t>
            </a:r>
            <a:r>
              <a:rPr lang="nl-NL" dirty="0" err="1"/>
              <a:t>Reduce</a:t>
            </a:r>
            <a:r>
              <a:rPr lang="nl-NL" dirty="0"/>
              <a:t> </a:t>
            </a:r>
            <a:r>
              <a:rPr lang="nl-NL" dirty="0" err="1"/>
              <a:t>operates</a:t>
            </a:r>
            <a:r>
              <a:rPr lang="nl-NL" dirty="0"/>
              <a:t> on data </a:t>
            </a:r>
            <a:r>
              <a:rPr lang="nl-NL" dirty="0" err="1"/>
              <a:t>locally</a:t>
            </a:r>
            <a:r>
              <a:rPr lang="nl-NL" dirty="0"/>
              <a:t>, </a:t>
            </a:r>
            <a:r>
              <a:rPr lang="nl-NL" dirty="0" smtClean="0"/>
              <a:t/>
            </a:r>
            <a:br>
              <a:rPr lang="nl-NL" dirty="0" smtClean="0"/>
            </a:br>
            <a:r>
              <a:rPr lang="nl-NL" dirty="0" err="1" smtClean="0"/>
              <a:t>then</a:t>
            </a:r>
            <a:r>
              <a:rPr lang="nl-NL" dirty="0" smtClean="0"/>
              <a:t> </a:t>
            </a:r>
            <a:r>
              <a:rPr lang="nl-NL" dirty="0" err="1" smtClean="0"/>
              <a:t>persists</a:t>
            </a:r>
            <a:r>
              <a:rPr lang="nl-NL" dirty="0" smtClean="0"/>
              <a:t> </a:t>
            </a:r>
            <a:r>
              <a:rPr lang="nl-NL" dirty="0" err="1"/>
              <a:t>and</a:t>
            </a:r>
            <a:r>
              <a:rPr lang="nl-NL" dirty="0"/>
              <a:t> </a:t>
            </a:r>
            <a:r>
              <a:rPr lang="nl-NL" dirty="0" err="1"/>
              <a:t>aggregates</a:t>
            </a:r>
            <a:r>
              <a:rPr lang="nl-NL" dirty="0"/>
              <a:t> </a:t>
            </a:r>
            <a:r>
              <a:rPr lang="nl-NL" dirty="0" err="1"/>
              <a:t>results</a:t>
            </a:r>
            <a:endParaRPr lang="nl-NL" dirty="0"/>
          </a:p>
          <a:p>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4" descr="Image result for hadoo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38933" y="391213"/>
            <a:ext cx="1426474" cy="95768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hadoop architectur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11588" y="3800995"/>
            <a:ext cx="3910844" cy="2347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053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What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Spark</a:t>
            </a:r>
            <a:r>
              <a:rPr lang="fr-FR" sz="7200" dirty="0" smtClean="0">
                <a:solidFill>
                  <a:schemeClr val="accent4">
                    <a:lumMod val="75000"/>
                  </a:schemeClr>
                </a:solidFill>
                <a:latin typeface="Trebuchet MS Bold" charset="0"/>
                <a:cs typeface="Trebuchet MS Bold" charset="0"/>
              </a:rPr>
              <a:t>?</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7533245" cy="4621474"/>
          </a:xfrm>
        </p:spPr>
        <p:txBody>
          <a:bodyPr>
            <a:normAutofit fontScale="85000" lnSpcReduction="20000"/>
          </a:bodyPr>
          <a:lstStyle/>
          <a:p>
            <a:r>
              <a:rPr lang="nl-NL" dirty="0" err="1"/>
              <a:t>Developing</a:t>
            </a:r>
            <a:r>
              <a:rPr lang="nl-NL" dirty="0"/>
              <a:t> </a:t>
            </a:r>
            <a:r>
              <a:rPr lang="nl-NL" dirty="0" err="1"/>
              <a:t>and</a:t>
            </a:r>
            <a:r>
              <a:rPr lang="nl-NL" dirty="0"/>
              <a:t> </a:t>
            </a:r>
            <a:r>
              <a:rPr lang="nl-NL" dirty="0" err="1"/>
              <a:t>orchestrating</a:t>
            </a:r>
            <a:r>
              <a:rPr lang="nl-NL" dirty="0"/>
              <a:t> Map-</a:t>
            </a:r>
            <a:r>
              <a:rPr lang="nl-NL" dirty="0" err="1"/>
              <a:t>Reduce</a:t>
            </a:r>
            <a:r>
              <a:rPr lang="nl-NL" dirty="0"/>
              <a:t> on </a:t>
            </a:r>
            <a:r>
              <a:rPr lang="nl-NL" dirty="0" err="1"/>
              <a:t>Hadoop</a:t>
            </a:r>
            <a:r>
              <a:rPr lang="nl-NL" dirty="0"/>
              <a:t> is </a:t>
            </a:r>
            <a:r>
              <a:rPr lang="nl-NL" dirty="0" err="1"/>
              <a:t>not</a:t>
            </a:r>
            <a:r>
              <a:rPr lang="nl-NL" dirty="0"/>
              <a:t> </a:t>
            </a:r>
            <a:r>
              <a:rPr lang="nl-NL" dirty="0" err="1"/>
              <a:t>simple</a:t>
            </a:r>
            <a:endParaRPr lang="nl-NL" dirty="0"/>
          </a:p>
          <a:p>
            <a:pPr lvl="1"/>
            <a:r>
              <a:rPr lang="nl-NL" dirty="0"/>
              <a:t>Running jobs </a:t>
            </a:r>
            <a:r>
              <a:rPr lang="nl-NL" dirty="0" err="1"/>
              <a:t>can</a:t>
            </a:r>
            <a:r>
              <a:rPr lang="nl-NL" dirty="0"/>
              <a:t> </a:t>
            </a:r>
            <a:r>
              <a:rPr lang="nl-NL" dirty="0" err="1"/>
              <a:t>be</a:t>
            </a:r>
            <a:r>
              <a:rPr lang="nl-NL" dirty="0"/>
              <a:t> slow </a:t>
            </a:r>
            <a:r>
              <a:rPr lang="nl-NL" dirty="0" err="1"/>
              <a:t>due</a:t>
            </a:r>
            <a:r>
              <a:rPr lang="nl-NL" dirty="0"/>
              <a:t> </a:t>
            </a:r>
            <a:r>
              <a:rPr lang="nl-NL" dirty="0" err="1"/>
              <a:t>to</a:t>
            </a:r>
            <a:r>
              <a:rPr lang="nl-NL" dirty="0"/>
              <a:t> frequent disk </a:t>
            </a:r>
            <a:r>
              <a:rPr lang="nl-NL" dirty="0" err="1"/>
              <a:t>writing</a:t>
            </a:r>
            <a:endParaRPr lang="nl-NL" dirty="0"/>
          </a:p>
          <a:p>
            <a:r>
              <a:rPr lang="nl-NL" dirty="0" err="1"/>
              <a:t>Spark</a:t>
            </a:r>
            <a:r>
              <a:rPr lang="nl-NL" dirty="0"/>
              <a:t> is </a:t>
            </a:r>
            <a:r>
              <a:rPr lang="nl-NL" dirty="0" err="1"/>
              <a:t>for</a:t>
            </a:r>
            <a:r>
              <a:rPr lang="nl-NL" dirty="0"/>
              <a:t> managing </a:t>
            </a:r>
            <a:r>
              <a:rPr lang="nl-NL" dirty="0" err="1"/>
              <a:t>and</a:t>
            </a:r>
            <a:r>
              <a:rPr lang="nl-NL" dirty="0"/>
              <a:t> </a:t>
            </a:r>
            <a:r>
              <a:rPr lang="nl-NL" dirty="0" err="1"/>
              <a:t>orchestrating</a:t>
            </a:r>
            <a:r>
              <a:rPr lang="nl-NL" dirty="0"/>
              <a:t> </a:t>
            </a:r>
            <a:r>
              <a:rPr lang="nl-NL" dirty="0" err="1"/>
              <a:t>distributed</a:t>
            </a:r>
            <a:r>
              <a:rPr lang="nl-NL" dirty="0"/>
              <a:t> processing on a </a:t>
            </a:r>
            <a:r>
              <a:rPr lang="nl-NL" dirty="0" err="1"/>
              <a:t>variety</a:t>
            </a:r>
            <a:r>
              <a:rPr lang="nl-NL" dirty="0"/>
              <a:t> of cluster systems</a:t>
            </a:r>
          </a:p>
          <a:p>
            <a:pPr lvl="1"/>
            <a:r>
              <a:rPr lang="nl-NL" dirty="0" err="1"/>
              <a:t>with</a:t>
            </a:r>
            <a:r>
              <a:rPr lang="nl-NL" dirty="0"/>
              <a:t> </a:t>
            </a:r>
            <a:r>
              <a:rPr lang="nl-NL" dirty="0" err="1"/>
              <a:t>Hadoop</a:t>
            </a:r>
            <a:r>
              <a:rPr lang="nl-NL" dirty="0"/>
              <a:t> as </a:t>
            </a:r>
            <a:r>
              <a:rPr lang="nl-NL" dirty="0" err="1"/>
              <a:t>the</a:t>
            </a:r>
            <a:r>
              <a:rPr lang="nl-NL" dirty="0"/>
              <a:t> most </a:t>
            </a:r>
            <a:r>
              <a:rPr lang="nl-NL" dirty="0" err="1"/>
              <a:t>obvious</a:t>
            </a:r>
            <a:r>
              <a:rPr lang="nl-NL" dirty="0"/>
              <a:t> target</a:t>
            </a:r>
          </a:p>
          <a:p>
            <a:pPr lvl="1"/>
            <a:r>
              <a:rPr lang="nl-NL" dirty="0" err="1"/>
              <a:t>through</a:t>
            </a:r>
            <a:r>
              <a:rPr lang="nl-NL" dirty="0"/>
              <a:t> </a:t>
            </a:r>
            <a:r>
              <a:rPr lang="nl-NL" dirty="0" err="1"/>
              <a:t>APIs</a:t>
            </a:r>
            <a:r>
              <a:rPr lang="nl-NL" dirty="0"/>
              <a:t> in Java, Python, R, Scala</a:t>
            </a:r>
          </a:p>
          <a:p>
            <a:r>
              <a:rPr lang="nl-NL" dirty="0" err="1"/>
              <a:t>Spark</a:t>
            </a:r>
            <a:r>
              <a:rPr lang="nl-NL" dirty="0"/>
              <a:t> </a:t>
            </a:r>
            <a:r>
              <a:rPr lang="nl-NL" dirty="0" err="1"/>
              <a:t>uses</a:t>
            </a:r>
            <a:r>
              <a:rPr lang="nl-NL" dirty="0"/>
              <a:t> </a:t>
            </a:r>
            <a:r>
              <a:rPr lang="nl-NL" dirty="0" err="1"/>
              <a:t>lazy</a:t>
            </a:r>
            <a:r>
              <a:rPr lang="nl-NL" dirty="0"/>
              <a:t> operations </a:t>
            </a:r>
            <a:r>
              <a:rPr lang="nl-NL" dirty="0" err="1"/>
              <a:t>and</a:t>
            </a:r>
            <a:r>
              <a:rPr lang="nl-NL" dirty="0"/>
              <a:t> </a:t>
            </a:r>
            <a:r>
              <a:rPr lang="nl-NL" dirty="0" err="1"/>
              <a:t>distributed</a:t>
            </a:r>
            <a:r>
              <a:rPr lang="nl-NL" dirty="0"/>
              <a:t> in-memory data </a:t>
            </a:r>
            <a:r>
              <a:rPr lang="nl-NL" dirty="0" err="1"/>
              <a:t>structures</a:t>
            </a:r>
            <a:r>
              <a:rPr lang="nl-NL" dirty="0"/>
              <a:t> – </a:t>
            </a:r>
            <a:r>
              <a:rPr lang="nl-NL" dirty="0" err="1"/>
              <a:t>offering</a:t>
            </a:r>
            <a:r>
              <a:rPr lang="nl-NL" dirty="0"/>
              <a:t> </a:t>
            </a:r>
            <a:r>
              <a:rPr lang="nl-NL" dirty="0" err="1"/>
              <a:t>much</a:t>
            </a:r>
            <a:r>
              <a:rPr lang="nl-NL" dirty="0"/>
              <a:t> </a:t>
            </a:r>
            <a:r>
              <a:rPr lang="nl-NL" dirty="0" err="1"/>
              <a:t>better</a:t>
            </a:r>
            <a:r>
              <a:rPr lang="nl-NL" dirty="0"/>
              <a:t> performance</a:t>
            </a:r>
          </a:p>
          <a:p>
            <a:pPr lvl="1"/>
            <a:r>
              <a:rPr lang="nl-NL" dirty="0"/>
              <a:t>Through </a:t>
            </a:r>
            <a:r>
              <a:rPr lang="nl-NL" dirty="0" err="1"/>
              <a:t>Spark</a:t>
            </a:r>
            <a:r>
              <a:rPr lang="nl-NL" dirty="0"/>
              <a:t> – cluster </a:t>
            </a:r>
            <a:r>
              <a:rPr lang="nl-NL" dirty="0" err="1"/>
              <a:t>based</a:t>
            </a:r>
            <a:r>
              <a:rPr lang="nl-NL" dirty="0"/>
              <a:t> processing </a:t>
            </a:r>
            <a:r>
              <a:rPr lang="nl-NL" dirty="0" err="1"/>
              <a:t>can</a:t>
            </a:r>
            <a:r>
              <a:rPr lang="nl-NL" dirty="0"/>
              <a:t> </a:t>
            </a:r>
            <a:r>
              <a:rPr lang="nl-NL" dirty="0" err="1"/>
              <a:t>be</a:t>
            </a:r>
            <a:r>
              <a:rPr lang="nl-NL" dirty="0"/>
              <a:t> </a:t>
            </a:r>
            <a:r>
              <a:rPr lang="nl-NL" dirty="0" err="1"/>
              <a:t>used</a:t>
            </a:r>
            <a:r>
              <a:rPr lang="nl-NL" dirty="0"/>
              <a:t> </a:t>
            </a:r>
            <a:r>
              <a:rPr lang="nl-NL" dirty="0" err="1"/>
              <a:t>interactively</a:t>
            </a:r>
            <a:endParaRPr lang="nl-NL" dirty="0"/>
          </a:p>
          <a:p>
            <a:r>
              <a:rPr lang="nl-NL" dirty="0" err="1"/>
              <a:t>Spark</a:t>
            </a:r>
            <a:r>
              <a:rPr lang="nl-NL" dirty="0"/>
              <a:t> has </a:t>
            </a:r>
            <a:r>
              <a:rPr lang="nl-NL" dirty="0" err="1"/>
              <a:t>additional</a:t>
            </a:r>
            <a:r>
              <a:rPr lang="nl-NL" dirty="0"/>
              <a:t> modules </a:t>
            </a:r>
            <a:r>
              <a:rPr lang="nl-NL" dirty="0" err="1"/>
              <a:t>that</a:t>
            </a:r>
            <a:r>
              <a:rPr lang="nl-NL" dirty="0"/>
              <a:t> </a:t>
            </a:r>
            <a:r>
              <a:rPr lang="nl-NL" dirty="0" err="1"/>
              <a:t>leverage</a:t>
            </a:r>
            <a:r>
              <a:rPr lang="nl-NL" dirty="0"/>
              <a:t> </a:t>
            </a:r>
            <a:r>
              <a:rPr lang="nl-NL" dirty="0" err="1"/>
              <a:t>distributed</a:t>
            </a:r>
            <a:r>
              <a:rPr lang="nl-NL" dirty="0"/>
              <a:t> </a:t>
            </a:r>
            <a:br>
              <a:rPr lang="nl-NL" dirty="0"/>
            </a:br>
            <a:r>
              <a:rPr lang="nl-NL" dirty="0"/>
              <a:t>processing </a:t>
            </a:r>
            <a:r>
              <a:rPr lang="nl-NL" dirty="0" err="1"/>
              <a:t>for</a:t>
            </a:r>
            <a:r>
              <a:rPr lang="nl-NL" dirty="0"/>
              <a:t> running </a:t>
            </a:r>
            <a:r>
              <a:rPr lang="nl-NL" dirty="0" err="1"/>
              <a:t>prepackaged</a:t>
            </a:r>
            <a:r>
              <a:rPr lang="nl-NL" dirty="0"/>
              <a:t> jobs (SQL, </a:t>
            </a:r>
            <a:r>
              <a:rPr lang="nl-NL" dirty="0" err="1"/>
              <a:t>Graph</a:t>
            </a:r>
            <a:r>
              <a:rPr lang="nl-NL" dirty="0"/>
              <a:t>, ML, …)</a:t>
            </a:r>
            <a:br>
              <a:rPr lang="nl-NL" dirty="0"/>
            </a:br>
            <a:endParaRPr lang="nl-NL" dirty="0"/>
          </a:p>
          <a:p>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descr="Image result for spark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62045" y="171550"/>
            <a:ext cx="2518095" cy="13394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hadoop architecture"/>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9217389" y="3937977"/>
            <a:ext cx="2370760" cy="28462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hadoop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30925" y="3148393"/>
            <a:ext cx="1426474" cy="95768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p:cNvCxnSpPr/>
          <p:nvPr/>
        </p:nvCxnSpPr>
        <p:spPr>
          <a:xfrm>
            <a:off x="10621093" y="1510962"/>
            <a:ext cx="0" cy="211627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2680291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Apache </a:t>
            </a:r>
            <a:r>
              <a:rPr lang="fr-FR" sz="7200" dirty="0" err="1">
                <a:solidFill>
                  <a:schemeClr val="accent4">
                    <a:lumMod val="75000"/>
                  </a:schemeClr>
                </a:solidFill>
                <a:latin typeface="Trebuchet MS Bold" charset="0"/>
                <a:cs typeface="Trebuchet MS Bold" charset="0"/>
              </a:rPr>
              <a:t>Spark</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overview</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en-US" dirty="0" smtClean="0"/>
              <a:t>.</a:t>
            </a:r>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descr="Apache Spark architecture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9904" y="1605952"/>
            <a:ext cx="8882496" cy="4637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98655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Example</a:t>
            </a:r>
            <a:r>
              <a:rPr lang="fr-FR" sz="7200" dirty="0">
                <a:solidFill>
                  <a:schemeClr val="accent4">
                    <a:lumMod val="75000"/>
                  </a:schemeClr>
                </a:solidFill>
                <a:latin typeface="Trebuchet MS Bold" charset="0"/>
                <a:cs typeface="Trebuchet MS Bold" charset="0"/>
              </a:rPr>
              <a:t> running </a:t>
            </a:r>
            <a:r>
              <a:rPr lang="fr-FR" sz="7200" dirty="0" err="1" smtClean="0">
                <a:solidFill>
                  <a:schemeClr val="accent4">
                    <a:lumMod val="75000"/>
                  </a:schemeClr>
                </a:solidFill>
                <a:latin typeface="Trebuchet MS Bold" charset="0"/>
                <a:cs typeface="Trebuchet MS Bold" charset="0"/>
              </a:rPr>
              <a:t>against</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Apache </a:t>
            </a:r>
            <a:r>
              <a:rPr lang="fr-FR" sz="7200" dirty="0" err="1">
                <a:solidFill>
                  <a:schemeClr val="accent4">
                    <a:lumMod val="75000"/>
                  </a:schemeClr>
                </a:solidFill>
                <a:latin typeface="Trebuchet MS Bold" charset="0"/>
                <a:cs typeface="Trebuchet MS Bold" charset="0"/>
              </a:rPr>
              <a:t>S</a:t>
            </a:r>
            <a:r>
              <a:rPr lang="fr-FR" sz="7200" dirty="0" err="1" smtClean="0">
                <a:solidFill>
                  <a:schemeClr val="accent4">
                    <a:lumMod val="75000"/>
                  </a:schemeClr>
                </a:solidFill>
                <a:latin typeface="Trebuchet MS Bold" charset="0"/>
                <a:cs typeface="Trebuchet MS Bold" charset="0"/>
              </a:rPr>
              <a:t>park</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6" name="Text Placeholder 2"/>
          <p:cNvSpPr txBox="1">
            <a:spLocks/>
          </p:cNvSpPr>
          <p:nvPr/>
        </p:nvSpPr>
        <p:spPr>
          <a:xfrm>
            <a:off x="1927077" y="5625002"/>
            <a:ext cx="8396999" cy="575055"/>
          </a:xfrm>
          <a:prstGeom prst="rect">
            <a:avLst/>
          </a:prstGeom>
        </p:spPr>
        <p:txBody>
          <a:bodyPr vert="horz" lIns="91440" tIns="45720" rIns="91440" bIns="45720" rtlCol="0" anchor="ctr">
            <a:normAutofit lnSpcReduction="10000"/>
          </a:bodyP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1687" dirty="0" smtClean="0"/>
              <a:t>https://github.com/jadianes/spark-movie-lens/blob/master/notebooks/building-recommender.ipynb</a:t>
            </a:r>
            <a:endParaRPr lang="en-US" sz="1687" dirty="0"/>
          </a:p>
        </p:txBody>
      </p:sp>
      <p:pic>
        <p:nvPicPr>
          <p:cNvPr id="7"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61150" y="1649555"/>
            <a:ext cx="5720630" cy="37560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3227005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Classification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7" name="Picture 6"/>
          <p:cNvPicPr>
            <a:picLocks noChangeAspect="1"/>
          </p:cNvPicPr>
          <p:nvPr/>
        </p:nvPicPr>
        <p:blipFill>
          <a:blip r:embed="rId4"/>
          <a:stretch>
            <a:fillRect/>
          </a:stretch>
        </p:blipFill>
        <p:spPr>
          <a:xfrm>
            <a:off x="2259219" y="1233890"/>
            <a:ext cx="8841369" cy="2107915"/>
          </a:xfrm>
          <a:prstGeom prst="rect">
            <a:avLst/>
          </a:prstGeom>
        </p:spPr>
      </p:pic>
      <p:pic>
        <p:nvPicPr>
          <p:cNvPr id="8" name="Picture 7"/>
          <p:cNvPicPr>
            <a:picLocks noChangeAspect="1"/>
          </p:cNvPicPr>
          <p:nvPr/>
        </p:nvPicPr>
        <p:blipFill>
          <a:blip r:embed="rId5"/>
          <a:stretch>
            <a:fillRect/>
          </a:stretch>
        </p:blipFill>
        <p:spPr>
          <a:xfrm>
            <a:off x="2555792" y="2760823"/>
            <a:ext cx="2010254" cy="362420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7277507" y="3131127"/>
            <a:ext cx="3542305" cy="3586887"/>
          </a:xfrm>
          <a:prstGeom prst="rect">
            <a:avLst/>
          </a:prstGeom>
        </p:spPr>
      </p:pic>
    </p:spTree>
    <p:extLst>
      <p:ext uri="{BB962C8B-B14F-4D97-AF65-F5344CB8AC3E}">
        <p14:creationId xmlns:p14="http://schemas.microsoft.com/office/powerpoint/2010/main" val="2198821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Conference</a:t>
            </a:r>
            <a:r>
              <a:rPr lang="fr-FR" sz="7200" dirty="0" smtClean="0">
                <a:solidFill>
                  <a:schemeClr val="accent4">
                    <a:lumMod val="75000"/>
                  </a:schemeClr>
                </a:solidFill>
                <a:latin typeface="Trebuchet MS Bold" charset="0"/>
                <a:cs typeface="Trebuchet MS Bold" charset="0"/>
              </a:rPr>
              <a:t> Abstract</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Classification Challenge </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6759615" cy="4351338"/>
          </a:xfrm>
        </p:spPr>
        <p:txBody>
          <a:bodyPr>
            <a:normAutofit/>
          </a:bodyPr>
          <a:lstStyle/>
          <a:p>
            <a:r>
              <a:rPr lang="en-US" dirty="0" smtClean="0"/>
              <a:t>Take all conference abstracts for</a:t>
            </a:r>
            <a:br>
              <a:rPr lang="en-US" dirty="0" smtClean="0"/>
            </a:br>
            <a:endParaRPr lang="en-US" dirty="0" smtClean="0"/>
          </a:p>
          <a:p>
            <a:r>
              <a:rPr lang="en-US" dirty="0" smtClean="0"/>
              <a:t>Train a Classification Model on</a:t>
            </a:r>
            <a:br>
              <a:rPr lang="en-US" dirty="0" smtClean="0"/>
            </a:br>
            <a:r>
              <a:rPr lang="en-US" dirty="0" smtClean="0"/>
              <a:t>picking the Conference Track</a:t>
            </a:r>
          </a:p>
          <a:p>
            <a:pPr lvl="1"/>
            <a:r>
              <a:rPr lang="en-US" dirty="0" smtClean="0"/>
              <a:t>Based on Title, Summary, Speaker, Level</a:t>
            </a:r>
            <a:br>
              <a:rPr lang="en-US" dirty="0" smtClean="0"/>
            </a:br>
            <a:endParaRPr lang="en-US" dirty="0" smtClean="0"/>
          </a:p>
          <a:p>
            <a:r>
              <a:rPr lang="en-US" dirty="0" smtClean="0"/>
              <a:t>Use the Model to pick the Track </a:t>
            </a:r>
            <a:br>
              <a:rPr lang="en-US" dirty="0" smtClean="0"/>
            </a:br>
            <a:r>
              <a:rPr lang="en-US" dirty="0" smtClean="0"/>
              <a:t>for sessions at </a:t>
            </a:r>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2050" name="Picture 2" descr="Image result for logo javao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18036" y="1197697"/>
            <a:ext cx="4187203" cy="15473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logo devoxx morocco"/>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17672" y="4316599"/>
            <a:ext cx="4699866" cy="18603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7529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750"/>
                                  </p:stCondLst>
                                  <p:childTnLst>
                                    <p:set>
                                      <p:cBhvr>
                                        <p:cTn id="9" dur="1" fill="hold">
                                          <p:stCondLst>
                                            <p:cond delay="0"/>
                                          </p:stCondLst>
                                        </p:cTn>
                                        <p:tgtEl>
                                          <p:spTgt spid="2050"/>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1000"/>
                                  </p:stCondLst>
                                  <p:childTnLst>
                                    <p:set>
                                      <p:cBhvr>
                                        <p:cTn id="22"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Conference</a:t>
            </a:r>
            <a:r>
              <a:rPr lang="fr-FR" sz="7200" dirty="0" smtClean="0">
                <a:solidFill>
                  <a:schemeClr val="accent4">
                    <a:lumMod val="75000"/>
                  </a:schemeClr>
                </a:solidFill>
                <a:latin typeface="Trebuchet MS Bold" charset="0"/>
                <a:cs typeface="Trebuchet MS Bold" charset="0"/>
              </a:rPr>
              <a:t> Abstract</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Classification Challenge </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662160" cy="4351338"/>
          </a:xfrm>
        </p:spPr>
        <p:txBody>
          <a:bodyPr>
            <a:normAutofit/>
          </a:bodyPr>
          <a:lstStyle/>
          <a:p>
            <a:r>
              <a:rPr lang="en-US" dirty="0" smtClean="0"/>
              <a:t>One approach: Load session data in an Oracle Database  table </a:t>
            </a:r>
          </a:p>
          <a:p>
            <a:r>
              <a:rPr lang="en-US" dirty="0" smtClean="0"/>
              <a:t>Leverage the built in Advanced Analytics machine learning features to </a:t>
            </a:r>
          </a:p>
          <a:p>
            <a:pPr lvl="1"/>
            <a:r>
              <a:rPr lang="en-US" dirty="0" smtClean="0"/>
              <a:t>train the model on data in the database </a:t>
            </a:r>
            <a:br>
              <a:rPr lang="en-US" dirty="0" smtClean="0"/>
            </a:br>
            <a:r>
              <a:rPr lang="en-US" dirty="0" smtClean="0"/>
              <a:t>(using to Naïve Bayes)</a:t>
            </a:r>
          </a:p>
          <a:p>
            <a:pPr lvl="1"/>
            <a:r>
              <a:rPr lang="en-US" dirty="0" smtClean="0"/>
              <a:t>apply the model in [semi] regular SQL queries</a:t>
            </a:r>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8" name="Picture 2" descr="https://i0.wp.com/technology.amis.nl/wp-content/uploads/2016/10/image-72.png?ssl=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22983" y="3606800"/>
            <a:ext cx="3366377" cy="2618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56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Overview</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790176" cy="4351338"/>
          </a:xfrm>
        </p:spPr>
        <p:txBody>
          <a:bodyPr/>
          <a:lstStyle/>
          <a:p>
            <a:r>
              <a:rPr lang="nl-NL" dirty="0" err="1"/>
              <a:t>What</a:t>
            </a:r>
            <a:r>
              <a:rPr lang="nl-NL" dirty="0"/>
              <a:t> is Machine Learning? </a:t>
            </a:r>
          </a:p>
          <a:p>
            <a:r>
              <a:rPr lang="nl-NL" dirty="0" err="1"/>
              <a:t>Why</a:t>
            </a:r>
            <a:r>
              <a:rPr lang="nl-NL" dirty="0"/>
              <a:t> </a:t>
            </a:r>
            <a:r>
              <a:rPr lang="nl-NL" dirty="0" err="1"/>
              <a:t>could</a:t>
            </a:r>
            <a:r>
              <a:rPr lang="nl-NL" dirty="0"/>
              <a:t> </a:t>
            </a:r>
            <a:r>
              <a:rPr lang="nl-NL" dirty="0" err="1"/>
              <a:t>it</a:t>
            </a:r>
            <a:r>
              <a:rPr lang="nl-NL" dirty="0"/>
              <a:t> </a:t>
            </a:r>
            <a:r>
              <a:rPr lang="nl-NL" dirty="0" err="1"/>
              <a:t>be</a:t>
            </a:r>
            <a:r>
              <a:rPr lang="nl-NL" dirty="0"/>
              <a:t> relevant [</a:t>
            </a:r>
            <a:r>
              <a:rPr lang="nl-NL" dirty="0" err="1"/>
              <a:t>to</a:t>
            </a:r>
            <a:r>
              <a:rPr lang="nl-NL" dirty="0"/>
              <a:t> </a:t>
            </a:r>
            <a:r>
              <a:rPr lang="nl-NL" dirty="0" err="1"/>
              <a:t>you</a:t>
            </a:r>
            <a:r>
              <a:rPr lang="nl-NL" dirty="0"/>
              <a:t>]?</a:t>
            </a:r>
          </a:p>
          <a:p>
            <a:r>
              <a:rPr lang="nl-NL" dirty="0" err="1"/>
              <a:t>What</a:t>
            </a:r>
            <a:r>
              <a:rPr lang="nl-NL" dirty="0"/>
              <a:t> does </a:t>
            </a:r>
            <a:r>
              <a:rPr lang="nl-NL" dirty="0" err="1"/>
              <a:t>it</a:t>
            </a:r>
            <a:r>
              <a:rPr lang="nl-NL" dirty="0"/>
              <a:t> </a:t>
            </a:r>
            <a:r>
              <a:rPr lang="nl-NL" dirty="0" err="1"/>
              <a:t>entail</a:t>
            </a:r>
            <a:r>
              <a:rPr lang="nl-NL" dirty="0"/>
              <a:t>?</a:t>
            </a:r>
          </a:p>
          <a:p>
            <a:r>
              <a:rPr lang="nl-NL" dirty="0" err="1"/>
              <a:t>With</a:t>
            </a:r>
            <a:r>
              <a:rPr lang="nl-NL" dirty="0"/>
              <a:t> </a:t>
            </a:r>
            <a:r>
              <a:rPr lang="nl-NL" dirty="0" err="1"/>
              <a:t>which</a:t>
            </a:r>
            <a:r>
              <a:rPr lang="nl-NL" dirty="0"/>
              <a:t> </a:t>
            </a:r>
            <a:r>
              <a:rPr lang="nl-NL" dirty="0" err="1"/>
              <a:t>algorithms</a:t>
            </a:r>
            <a:r>
              <a:rPr lang="nl-NL" dirty="0"/>
              <a:t>, tools </a:t>
            </a:r>
            <a:r>
              <a:rPr lang="nl-NL" dirty="0" err="1"/>
              <a:t>and</a:t>
            </a:r>
            <a:r>
              <a:rPr lang="nl-NL" dirty="0"/>
              <a:t> </a:t>
            </a:r>
            <a:r>
              <a:rPr lang="nl-NL" dirty="0" err="1"/>
              <a:t>technologies</a:t>
            </a:r>
            <a:r>
              <a:rPr lang="nl-NL" dirty="0"/>
              <a:t>?</a:t>
            </a:r>
          </a:p>
          <a:p>
            <a:r>
              <a:rPr lang="nl-NL" dirty="0" smtClean="0"/>
              <a:t>Demo: </a:t>
            </a:r>
            <a:r>
              <a:rPr lang="nl-NL" dirty="0" err="1" smtClean="0"/>
              <a:t>classifying</a:t>
            </a:r>
            <a:r>
              <a:rPr lang="nl-NL" dirty="0" smtClean="0"/>
              <a:t> </a:t>
            </a:r>
            <a:r>
              <a:rPr lang="nl-NL" dirty="0" err="1" smtClean="0"/>
              <a:t>JavaOne</a:t>
            </a:r>
            <a:r>
              <a:rPr lang="nl-NL" dirty="0" smtClean="0"/>
              <a:t> &amp; </a:t>
            </a:r>
            <a:r>
              <a:rPr lang="nl-NL" dirty="0" err="1" smtClean="0"/>
              <a:t>Devoxx</a:t>
            </a:r>
            <a:r>
              <a:rPr lang="nl-NL" dirty="0" smtClean="0"/>
              <a:t> </a:t>
            </a:r>
            <a:r>
              <a:rPr lang="nl-NL" dirty="0" err="1" smtClean="0"/>
              <a:t>Maroc</a:t>
            </a:r>
            <a:r>
              <a:rPr lang="nl-NL" dirty="0" smtClean="0"/>
              <a:t> conference </a:t>
            </a:r>
            <a:r>
              <a:rPr lang="nl-NL" dirty="0" err="1" smtClean="0"/>
              <a:t>sessions</a:t>
            </a:r>
            <a:endParaRPr lang="nl-NL" dirty="0"/>
          </a:p>
          <a:p>
            <a:r>
              <a:rPr lang="nl-NL" dirty="0"/>
              <a:t>How do </a:t>
            </a:r>
            <a:r>
              <a:rPr lang="nl-NL" dirty="0" err="1"/>
              <a:t>you</a:t>
            </a:r>
            <a:r>
              <a:rPr lang="nl-NL" dirty="0"/>
              <a:t> </a:t>
            </a:r>
            <a:r>
              <a:rPr lang="nl-NL" dirty="0" err="1"/>
              <a:t>embark</a:t>
            </a:r>
            <a:r>
              <a:rPr lang="nl-NL" dirty="0"/>
              <a:t> on Machine Learning?</a:t>
            </a:r>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2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p:cNvPicPr>
            <a:picLocks noChangeAspect="1" noChangeArrowheads="1"/>
          </p:cNvPicPr>
          <p:nvPr/>
        </p:nvPicPr>
        <p:blipFill>
          <a:blip r:embed="rId5">
            <a:clrChange>
              <a:clrFrom>
                <a:srgbClr val="EBEBEB"/>
              </a:clrFrom>
              <a:clrTo>
                <a:srgbClr val="EBEBEB">
                  <a:alpha val="0"/>
                </a:srgbClr>
              </a:clrTo>
            </a:clrChange>
            <a:extLst>
              <a:ext uri="{28A0092B-C50C-407E-A947-70E740481C1C}">
                <a14:useLocalDpi xmlns:a14="http://schemas.microsoft.com/office/drawing/2010/main" val="0"/>
              </a:ext>
            </a:extLst>
          </a:blip>
          <a:srcRect/>
          <a:stretch>
            <a:fillRect/>
          </a:stretch>
        </p:blipFill>
        <p:spPr bwMode="auto">
          <a:xfrm>
            <a:off x="9125544" y="204693"/>
            <a:ext cx="2379290" cy="2743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9847422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Conference</a:t>
            </a:r>
            <a:r>
              <a:rPr lang="fr-FR" sz="7200" dirty="0" smtClean="0">
                <a:solidFill>
                  <a:schemeClr val="accent4">
                    <a:lumMod val="75000"/>
                  </a:schemeClr>
                </a:solidFill>
                <a:latin typeface="Trebuchet MS Bold" charset="0"/>
                <a:cs typeface="Trebuchet MS Bold" charset="0"/>
              </a:rPr>
              <a:t> Abstract</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Classification Challenge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7" name="AutoShape 1"/>
          <p:cNvSpPr>
            <a:spLocks/>
          </p:cNvSpPr>
          <p:nvPr/>
        </p:nvSpPr>
        <p:spPr bwMode="auto">
          <a:xfrm>
            <a:off x="1587500" y="1818640"/>
            <a:ext cx="9446260" cy="4271705"/>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rgbClr val="F5AF33"/>
            </a:solidFill>
            <a:miter lim="0"/>
            <a:headEnd/>
            <a:tailEnd/>
          </a:ln>
          <a:effectLst/>
        </p:spPr>
        <p:txBody>
          <a:bodyPr lIns="0" tIns="0" rIns="0" bIns="0" anchor="ctr"/>
          <a:lstStyle/>
          <a:p>
            <a:r>
              <a:rPr lang="nl-NL" b="1" dirty="0">
                <a:solidFill>
                  <a:srgbClr val="0433FF"/>
                </a:solidFill>
                <a:latin typeface="Courier New" charset="0"/>
                <a:ea typeface="ＭＳ Ｐゴシック" charset="0"/>
                <a:cs typeface="Courier New" charset="0"/>
              </a:rPr>
              <a:t>DECLARE</a:t>
            </a:r>
          </a:p>
          <a:p>
            <a:r>
              <a:rPr lang="nl-NL" b="1" dirty="0" smtClean="0">
                <a:solidFill>
                  <a:srgbClr val="0433FF"/>
                </a:solidFill>
                <a:latin typeface="Courier New" charset="0"/>
                <a:ea typeface="ＭＳ Ｐゴシック" charset="0"/>
                <a:cs typeface="Courier New" charset="0"/>
              </a:rPr>
              <a:t>  </a:t>
            </a:r>
            <a:r>
              <a:rPr lang="nl-NL" b="1" dirty="0" err="1" smtClean="0">
                <a:solidFill>
                  <a:srgbClr val="0433FF"/>
                </a:solidFill>
                <a:latin typeface="Courier New" charset="0"/>
                <a:ea typeface="ＭＳ Ｐゴシック" charset="0"/>
                <a:cs typeface="Courier New" charset="0"/>
              </a:rPr>
              <a:t>xformlist</a:t>
            </a:r>
            <a:r>
              <a:rPr lang="nl-NL" b="1" dirty="0" smtClean="0">
                <a:solidFill>
                  <a:srgbClr val="0433FF"/>
                </a:solidFill>
                <a:latin typeface="Courier New" charset="0"/>
                <a:ea typeface="ＭＳ Ｐゴシック" charset="0"/>
                <a:cs typeface="Courier New" charset="0"/>
              </a:rPr>
              <a:t> </a:t>
            </a:r>
            <a:r>
              <a:rPr lang="nl-NL" b="1" dirty="0" err="1">
                <a:solidFill>
                  <a:srgbClr val="0433FF"/>
                </a:solidFill>
                <a:latin typeface="Courier New" charset="0"/>
                <a:ea typeface="ＭＳ Ｐゴシック" charset="0"/>
                <a:cs typeface="Courier New" charset="0"/>
              </a:rPr>
              <a:t>dbms_data_mining_transform.TRANSFORM_LIST</a:t>
            </a:r>
            <a:r>
              <a:rPr lang="nl-NL" b="1" dirty="0">
                <a:solidFill>
                  <a:srgbClr val="0433FF"/>
                </a:solidFill>
                <a:latin typeface="Courier New" charset="0"/>
                <a:ea typeface="ＭＳ Ｐゴシック" charset="0"/>
                <a:cs typeface="Courier New" charset="0"/>
              </a:rPr>
              <a:t>;</a:t>
            </a:r>
          </a:p>
          <a:p>
            <a:r>
              <a:rPr lang="nl-NL" b="1" dirty="0">
                <a:solidFill>
                  <a:srgbClr val="0433FF"/>
                </a:solidFill>
                <a:latin typeface="Courier New" charset="0"/>
                <a:ea typeface="ＭＳ Ｐゴシック" charset="0"/>
                <a:cs typeface="Courier New" charset="0"/>
              </a:rPr>
              <a:t>BEGIN</a:t>
            </a:r>
          </a:p>
          <a:p>
            <a:r>
              <a:rPr lang="nl-NL" b="1" dirty="0" smtClean="0">
                <a:solidFill>
                  <a:srgbClr val="0433FF"/>
                </a:solidFill>
                <a:latin typeface="Courier New" charset="0"/>
                <a:ea typeface="ＭＳ Ｐゴシック" charset="0"/>
                <a:cs typeface="Courier New" charset="0"/>
              </a:rPr>
              <a:t>  DBMS_DATA_MINING_TRANSFORM.SET_TRANSFORM</a:t>
            </a:r>
            <a:r>
              <a:rPr lang="nl-NL" b="1" dirty="0">
                <a:solidFill>
                  <a:srgbClr val="0433FF"/>
                </a:solidFill>
                <a:latin typeface="Courier New" charset="0"/>
                <a:ea typeface="ＭＳ Ｐゴシック" charset="0"/>
                <a:cs typeface="Courier New" charset="0"/>
              </a:rPr>
              <a:t>( </a:t>
            </a:r>
            <a:r>
              <a:rPr lang="nl-NL" b="1" dirty="0" err="1">
                <a:solidFill>
                  <a:srgbClr val="0433FF"/>
                </a:solidFill>
                <a:latin typeface="Courier New" charset="0"/>
                <a:ea typeface="ＭＳ Ｐゴシック" charset="0"/>
                <a:cs typeface="Courier New" charset="0"/>
              </a:rPr>
              <a:t>xformlist</a:t>
            </a:r>
            <a:r>
              <a:rPr lang="nl-NL" b="1" dirty="0">
                <a:solidFill>
                  <a:srgbClr val="0433FF"/>
                </a:solidFill>
                <a:latin typeface="Courier New" charset="0"/>
                <a:ea typeface="ＭＳ Ｐゴシック" charset="0"/>
                <a:cs typeface="Courier New" charset="0"/>
              </a:rPr>
              <a:t>, 'abstract', </a:t>
            </a:r>
            <a:r>
              <a:rPr lang="nl-NL" b="1" dirty="0" smtClean="0">
                <a:solidFill>
                  <a:srgbClr val="0433FF"/>
                </a:solidFill>
                <a:latin typeface="Courier New" charset="0"/>
                <a:ea typeface="ＭＳ Ｐゴシック" charset="0"/>
                <a:cs typeface="Courier New" charset="0"/>
              </a:rPr>
              <a:t/>
            </a:r>
            <a:br>
              <a:rPr lang="nl-NL" b="1" dirty="0" smtClean="0">
                <a:solidFill>
                  <a:srgbClr val="0433FF"/>
                </a:solidFill>
                <a:latin typeface="Courier New" charset="0"/>
                <a:ea typeface="ＭＳ Ｐゴシック" charset="0"/>
                <a:cs typeface="Courier New" charset="0"/>
              </a:rPr>
            </a:br>
            <a:r>
              <a:rPr lang="nl-NL" b="1" dirty="0" smtClean="0">
                <a:solidFill>
                  <a:srgbClr val="0433FF"/>
                </a:solidFill>
                <a:latin typeface="Courier New" charset="0"/>
                <a:ea typeface="ＭＳ Ｐゴシック" charset="0"/>
                <a:cs typeface="Courier New" charset="0"/>
              </a:rPr>
              <a:t>                NULL</a:t>
            </a:r>
            <a:r>
              <a:rPr lang="nl-NL" b="1" dirty="0">
                <a:solidFill>
                  <a:srgbClr val="0433FF"/>
                </a:solidFill>
                <a:latin typeface="Courier New" charset="0"/>
                <a:ea typeface="ＭＳ Ｐゴシック" charset="0"/>
                <a:cs typeface="Courier New" charset="0"/>
              </a:rPr>
              <a:t>, 'abstract', NULL, 'TEXT(TOKEN_TYPE:NORMAL)');</a:t>
            </a:r>
          </a:p>
          <a:p>
            <a:r>
              <a:rPr lang="nl-NL" b="1" dirty="0" smtClean="0">
                <a:solidFill>
                  <a:srgbClr val="0433FF"/>
                </a:solidFill>
                <a:latin typeface="Courier New" charset="0"/>
                <a:ea typeface="ＭＳ Ｐゴシック" charset="0"/>
                <a:cs typeface="Courier New" charset="0"/>
              </a:rPr>
              <a:t>  DBMS_DATA_MINING.CREATE_MODEL</a:t>
            </a:r>
            <a:br>
              <a:rPr lang="nl-NL" b="1" dirty="0" smtClean="0">
                <a:solidFill>
                  <a:srgbClr val="0433FF"/>
                </a:solidFill>
                <a:latin typeface="Courier New" charset="0"/>
                <a:ea typeface="ＭＳ Ｐゴシック" charset="0"/>
                <a:cs typeface="Courier New" charset="0"/>
              </a:rPr>
            </a:br>
            <a:r>
              <a:rPr lang="nl-NL" b="1" dirty="0" smtClean="0">
                <a:solidFill>
                  <a:srgbClr val="0433FF"/>
                </a:solidFill>
                <a:latin typeface="Courier New" charset="0"/>
                <a:ea typeface="ＭＳ Ｐゴシック" charset="0"/>
                <a:cs typeface="Courier New" charset="0"/>
              </a:rPr>
              <a:t>  ( </a:t>
            </a:r>
            <a:r>
              <a:rPr lang="nl-NL" b="1" dirty="0" err="1">
                <a:solidFill>
                  <a:srgbClr val="0433FF"/>
                </a:solidFill>
                <a:latin typeface="Courier New" charset="0"/>
                <a:ea typeface="ＭＳ Ｐゴシック" charset="0"/>
                <a:cs typeface="Courier New" charset="0"/>
              </a:rPr>
              <a:t>model_name</a:t>
            </a:r>
            <a:r>
              <a:rPr lang="nl-NL" b="1" dirty="0">
                <a:solidFill>
                  <a:srgbClr val="0433FF"/>
                </a:solidFill>
                <a:latin typeface="Courier New" charset="0"/>
                <a:ea typeface="ＭＳ Ｐゴシック" charset="0"/>
                <a:cs typeface="Courier New" charset="0"/>
              </a:rPr>
              <a:t> =&gt; 'SESSION_CLASS_NB'</a:t>
            </a:r>
          </a:p>
          <a:p>
            <a:r>
              <a:rPr lang="nl-NL" b="1" dirty="0" smtClean="0">
                <a:solidFill>
                  <a:srgbClr val="0433FF"/>
                </a:solidFill>
                <a:latin typeface="Courier New" charset="0"/>
                <a:ea typeface="ＭＳ Ｐゴシック" charset="0"/>
                <a:cs typeface="Courier New" charset="0"/>
              </a:rPr>
              <a:t>  , </a:t>
            </a:r>
            <a:r>
              <a:rPr lang="nl-NL" b="1" dirty="0" err="1">
                <a:solidFill>
                  <a:srgbClr val="0433FF"/>
                </a:solidFill>
                <a:latin typeface="Courier New" charset="0"/>
                <a:ea typeface="ＭＳ Ｐゴシック" charset="0"/>
                <a:cs typeface="Courier New" charset="0"/>
              </a:rPr>
              <a:t>mining_function</a:t>
            </a:r>
            <a:r>
              <a:rPr lang="nl-NL" b="1" dirty="0">
                <a:solidFill>
                  <a:srgbClr val="0433FF"/>
                </a:solidFill>
                <a:latin typeface="Courier New" charset="0"/>
                <a:ea typeface="ＭＳ Ｐゴシック" charset="0"/>
                <a:cs typeface="Courier New" charset="0"/>
              </a:rPr>
              <a:t> =&gt; </a:t>
            </a:r>
            <a:r>
              <a:rPr lang="nl-NL" b="1" dirty="0" err="1">
                <a:solidFill>
                  <a:srgbClr val="0433FF"/>
                </a:solidFill>
                <a:latin typeface="Courier New" charset="0"/>
                <a:ea typeface="ＭＳ Ｐゴシック" charset="0"/>
                <a:cs typeface="Courier New" charset="0"/>
              </a:rPr>
              <a:t>dbms_data_mining.classification</a:t>
            </a:r>
            <a:endParaRPr lang="nl-NL" b="1" dirty="0">
              <a:solidFill>
                <a:srgbClr val="0433FF"/>
              </a:solidFill>
              <a:latin typeface="Courier New" charset="0"/>
              <a:ea typeface="ＭＳ Ｐゴシック" charset="0"/>
              <a:cs typeface="Courier New" charset="0"/>
            </a:endParaRPr>
          </a:p>
          <a:p>
            <a:r>
              <a:rPr lang="nl-NL" b="1" dirty="0" smtClean="0">
                <a:solidFill>
                  <a:srgbClr val="0433FF"/>
                </a:solidFill>
                <a:latin typeface="Courier New" charset="0"/>
                <a:ea typeface="ＭＳ Ｐゴシック" charset="0"/>
                <a:cs typeface="Courier New" charset="0"/>
              </a:rPr>
              <a:t>  , </a:t>
            </a:r>
            <a:r>
              <a:rPr lang="nl-NL" b="1" dirty="0" err="1">
                <a:solidFill>
                  <a:srgbClr val="0433FF"/>
                </a:solidFill>
                <a:latin typeface="Courier New" charset="0"/>
                <a:ea typeface="ＭＳ Ｐゴシック" charset="0"/>
                <a:cs typeface="Courier New" charset="0"/>
              </a:rPr>
              <a:t>data_table_name</a:t>
            </a:r>
            <a:r>
              <a:rPr lang="nl-NL" b="1" dirty="0">
                <a:solidFill>
                  <a:srgbClr val="0433FF"/>
                </a:solidFill>
                <a:latin typeface="Courier New" charset="0"/>
                <a:ea typeface="ＭＳ Ｐゴシック" charset="0"/>
                <a:cs typeface="Courier New" charset="0"/>
              </a:rPr>
              <a:t> =&gt; 'J1_SESSIONS'</a:t>
            </a:r>
          </a:p>
          <a:p>
            <a:r>
              <a:rPr lang="nl-NL" b="1" dirty="0" smtClean="0">
                <a:solidFill>
                  <a:srgbClr val="0433FF"/>
                </a:solidFill>
                <a:latin typeface="Courier New" charset="0"/>
                <a:ea typeface="ＭＳ Ｐゴシック" charset="0"/>
                <a:cs typeface="Courier New" charset="0"/>
              </a:rPr>
              <a:t>  , </a:t>
            </a:r>
            <a:r>
              <a:rPr lang="nl-NL" b="1" dirty="0" err="1">
                <a:solidFill>
                  <a:srgbClr val="0433FF"/>
                </a:solidFill>
                <a:latin typeface="Courier New" charset="0"/>
                <a:ea typeface="ＭＳ Ｐゴシック" charset="0"/>
                <a:cs typeface="Courier New" charset="0"/>
              </a:rPr>
              <a:t>case_id_column_name</a:t>
            </a:r>
            <a:r>
              <a:rPr lang="nl-NL" b="1" dirty="0">
                <a:solidFill>
                  <a:srgbClr val="0433FF"/>
                </a:solidFill>
                <a:latin typeface="Courier New" charset="0"/>
                <a:ea typeface="ＭＳ Ｐゴシック" charset="0"/>
                <a:cs typeface="Courier New" charset="0"/>
              </a:rPr>
              <a:t> =&gt; '</a:t>
            </a:r>
            <a:r>
              <a:rPr lang="nl-NL" b="1" dirty="0" err="1">
                <a:solidFill>
                  <a:srgbClr val="0433FF"/>
                </a:solidFill>
                <a:latin typeface="Courier New" charset="0"/>
                <a:ea typeface="ＭＳ Ｐゴシック" charset="0"/>
                <a:cs typeface="Courier New" charset="0"/>
              </a:rPr>
              <a:t>session_title</a:t>
            </a:r>
            <a:r>
              <a:rPr lang="nl-NL" b="1" dirty="0">
                <a:solidFill>
                  <a:srgbClr val="0433FF"/>
                </a:solidFill>
                <a:latin typeface="Courier New" charset="0"/>
                <a:ea typeface="ＭＳ Ｐゴシック" charset="0"/>
                <a:cs typeface="Courier New" charset="0"/>
              </a:rPr>
              <a:t>'</a:t>
            </a:r>
          </a:p>
          <a:p>
            <a:r>
              <a:rPr lang="nl-NL" b="1" dirty="0" smtClean="0">
                <a:solidFill>
                  <a:srgbClr val="0433FF"/>
                </a:solidFill>
                <a:latin typeface="Courier New" charset="0"/>
                <a:ea typeface="ＭＳ Ｐゴシック" charset="0"/>
                <a:cs typeface="Courier New" charset="0"/>
              </a:rPr>
              <a:t>  , </a:t>
            </a:r>
            <a:r>
              <a:rPr lang="nl-NL" b="1" dirty="0" err="1">
                <a:solidFill>
                  <a:srgbClr val="0433FF"/>
                </a:solidFill>
                <a:latin typeface="Courier New" charset="0"/>
                <a:ea typeface="ＭＳ Ｐゴシック" charset="0"/>
                <a:cs typeface="Courier New" charset="0"/>
              </a:rPr>
              <a:t>target_column_name</a:t>
            </a:r>
            <a:r>
              <a:rPr lang="nl-NL" b="1" dirty="0">
                <a:solidFill>
                  <a:srgbClr val="0433FF"/>
                </a:solidFill>
                <a:latin typeface="Courier New" charset="0"/>
                <a:ea typeface="ＭＳ Ｐゴシック" charset="0"/>
                <a:cs typeface="Courier New" charset="0"/>
              </a:rPr>
              <a:t> =&gt; '</a:t>
            </a:r>
            <a:r>
              <a:rPr lang="nl-NL" b="1" dirty="0" err="1">
                <a:solidFill>
                  <a:srgbClr val="0433FF"/>
                </a:solidFill>
                <a:latin typeface="Courier New" charset="0"/>
                <a:ea typeface="ＭＳ Ｐゴシック" charset="0"/>
                <a:cs typeface="Courier New" charset="0"/>
              </a:rPr>
              <a:t>session_track</a:t>
            </a:r>
            <a:r>
              <a:rPr lang="nl-NL" b="1" dirty="0">
                <a:solidFill>
                  <a:srgbClr val="0433FF"/>
                </a:solidFill>
                <a:latin typeface="Courier New" charset="0"/>
                <a:ea typeface="ＭＳ Ｐゴシック" charset="0"/>
                <a:cs typeface="Courier New" charset="0"/>
              </a:rPr>
              <a:t>'</a:t>
            </a:r>
          </a:p>
          <a:p>
            <a:r>
              <a:rPr lang="nl-NL" b="1" dirty="0" smtClean="0">
                <a:solidFill>
                  <a:srgbClr val="0433FF"/>
                </a:solidFill>
                <a:latin typeface="Courier New" charset="0"/>
                <a:ea typeface="ＭＳ Ｐゴシック" charset="0"/>
                <a:cs typeface="Courier New" charset="0"/>
              </a:rPr>
              <a:t>  , </a:t>
            </a:r>
            <a:r>
              <a:rPr lang="nl-NL" b="1" dirty="0" err="1">
                <a:solidFill>
                  <a:srgbClr val="0433FF"/>
                </a:solidFill>
                <a:latin typeface="Courier New" charset="0"/>
                <a:ea typeface="ＭＳ Ｐゴシック" charset="0"/>
                <a:cs typeface="Courier New" charset="0"/>
              </a:rPr>
              <a:t>settings_table_name</a:t>
            </a:r>
            <a:r>
              <a:rPr lang="nl-NL" b="1" dirty="0">
                <a:solidFill>
                  <a:srgbClr val="0433FF"/>
                </a:solidFill>
                <a:latin typeface="Courier New" charset="0"/>
                <a:ea typeface="ＭＳ Ｐゴシック" charset="0"/>
                <a:cs typeface="Courier New" charset="0"/>
              </a:rPr>
              <a:t> =&gt; '</a:t>
            </a:r>
            <a:r>
              <a:rPr lang="nl-NL" b="1" dirty="0" err="1">
                <a:solidFill>
                  <a:srgbClr val="0433FF"/>
                </a:solidFill>
                <a:latin typeface="Courier New" charset="0"/>
                <a:ea typeface="ＭＳ Ｐゴシック" charset="0"/>
                <a:cs typeface="Courier New" charset="0"/>
              </a:rPr>
              <a:t>session_class_nb_settings</a:t>
            </a:r>
            <a:r>
              <a:rPr lang="nl-NL" b="1" dirty="0">
                <a:solidFill>
                  <a:srgbClr val="0433FF"/>
                </a:solidFill>
                <a:latin typeface="Courier New" charset="0"/>
                <a:ea typeface="ＭＳ Ｐゴシック" charset="0"/>
                <a:cs typeface="Courier New" charset="0"/>
              </a:rPr>
              <a:t>'</a:t>
            </a:r>
          </a:p>
          <a:p>
            <a:r>
              <a:rPr lang="nl-NL" b="1" dirty="0" smtClean="0">
                <a:solidFill>
                  <a:srgbClr val="0433FF"/>
                </a:solidFill>
                <a:latin typeface="Courier New" charset="0"/>
                <a:ea typeface="ＭＳ Ｐゴシック" charset="0"/>
                <a:cs typeface="Courier New" charset="0"/>
              </a:rPr>
              <a:t>  , </a:t>
            </a:r>
            <a:r>
              <a:rPr lang="nl-NL" b="1" dirty="0" err="1">
                <a:solidFill>
                  <a:srgbClr val="0433FF"/>
                </a:solidFill>
                <a:latin typeface="Courier New" charset="0"/>
                <a:ea typeface="ＭＳ Ｐゴシック" charset="0"/>
                <a:cs typeface="Courier New" charset="0"/>
              </a:rPr>
              <a:t>xform_list</a:t>
            </a:r>
            <a:r>
              <a:rPr lang="nl-NL" b="1" dirty="0">
                <a:solidFill>
                  <a:srgbClr val="0433FF"/>
                </a:solidFill>
                <a:latin typeface="Courier New" charset="0"/>
                <a:ea typeface="ＭＳ Ｐゴシック" charset="0"/>
                <a:cs typeface="Courier New" charset="0"/>
              </a:rPr>
              <a:t> =&gt; </a:t>
            </a:r>
            <a:r>
              <a:rPr lang="nl-NL" b="1" dirty="0" err="1">
                <a:solidFill>
                  <a:srgbClr val="0433FF"/>
                </a:solidFill>
                <a:latin typeface="Courier New" charset="0"/>
                <a:ea typeface="ＭＳ Ｐゴシック" charset="0"/>
                <a:cs typeface="Courier New" charset="0"/>
              </a:rPr>
              <a:t>xformlist</a:t>
            </a:r>
            <a:r>
              <a:rPr lang="nl-NL" b="1" dirty="0">
                <a:solidFill>
                  <a:srgbClr val="0433FF"/>
                </a:solidFill>
                <a:latin typeface="Courier New" charset="0"/>
                <a:ea typeface="ＭＳ Ｐゴシック" charset="0"/>
                <a:cs typeface="Courier New" charset="0"/>
              </a:rPr>
              <a:t>);</a:t>
            </a:r>
          </a:p>
          <a:p>
            <a:r>
              <a:rPr lang="nl-NL" b="1" dirty="0">
                <a:solidFill>
                  <a:srgbClr val="0433FF"/>
                </a:solidFill>
                <a:latin typeface="Courier New" charset="0"/>
                <a:ea typeface="ＭＳ Ｐゴシック" charset="0"/>
                <a:cs typeface="Courier New" charset="0"/>
              </a:rPr>
              <a:t>END</a:t>
            </a:r>
            <a:r>
              <a:rPr lang="nl-NL" b="1" dirty="0" smtClean="0">
                <a:solidFill>
                  <a:srgbClr val="0433FF"/>
                </a:solidFill>
                <a:latin typeface="Courier New" charset="0"/>
                <a:ea typeface="ＭＳ Ｐゴシック" charset="0"/>
                <a:cs typeface="Courier New" charset="0"/>
              </a:rPr>
              <a:t>;</a:t>
            </a:r>
            <a:endParaRPr lang="en-US" sz="2400" b="1" dirty="0">
              <a:solidFill>
                <a:srgbClr val="0433FF"/>
              </a:solidFill>
              <a:latin typeface="Courier New" charset="0"/>
              <a:ea typeface="ＭＳ Ｐゴシック" charset="0"/>
              <a:cs typeface="Courier New" charset="0"/>
            </a:endParaRPr>
          </a:p>
        </p:txBody>
      </p:sp>
      <p:sp>
        <p:nvSpPr>
          <p:cNvPr id="3" name="Rectangle 2"/>
          <p:cNvSpPr/>
          <p:nvPr/>
        </p:nvSpPr>
        <p:spPr>
          <a:xfrm>
            <a:off x="2072640" y="4275909"/>
            <a:ext cx="7019108" cy="1114697"/>
          </a:xfrm>
          <a:prstGeom prst="rect">
            <a:avLst/>
          </a:prstGeom>
          <a:noFill/>
          <a:ln w="19050"/>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1383398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Conference</a:t>
            </a:r>
            <a:r>
              <a:rPr lang="fr-FR" sz="7200" dirty="0" smtClean="0">
                <a:solidFill>
                  <a:schemeClr val="accent4">
                    <a:lumMod val="75000"/>
                  </a:schemeClr>
                </a:solidFill>
                <a:latin typeface="Trebuchet MS Bold" charset="0"/>
                <a:cs typeface="Trebuchet MS Bold" charset="0"/>
              </a:rPr>
              <a:t> Abstract</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Classification Challenge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2052" name="Picture 4" descr="Image result for logo devoxx morocc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13912" y="1576388"/>
            <a:ext cx="4699866" cy="186036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653422" y="2277033"/>
            <a:ext cx="2728196" cy="1775614"/>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a:blip r:embed="rId6"/>
          <a:stretch>
            <a:fillRect/>
          </a:stretch>
        </p:blipFill>
        <p:spPr>
          <a:xfrm>
            <a:off x="4065160" y="3796966"/>
            <a:ext cx="2537680" cy="1265030"/>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7"/>
          <a:stretch>
            <a:fillRect/>
          </a:stretch>
        </p:blipFill>
        <p:spPr>
          <a:xfrm>
            <a:off x="7276986" y="3483269"/>
            <a:ext cx="2636748" cy="137171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07287305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Conference</a:t>
            </a:r>
            <a:r>
              <a:rPr lang="fr-FR" sz="7200" dirty="0" smtClean="0">
                <a:solidFill>
                  <a:schemeClr val="accent4">
                    <a:lumMod val="75000"/>
                  </a:schemeClr>
                </a:solidFill>
                <a:latin typeface="Trebuchet MS Bold" charset="0"/>
                <a:cs typeface="Trebuchet MS Bold" charset="0"/>
              </a:rPr>
              <a:t> Abstract</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Classification Challenge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4"/>
          <a:stretch>
            <a:fillRect/>
          </a:stretch>
        </p:blipFill>
        <p:spPr>
          <a:xfrm>
            <a:off x="1518504" y="1893900"/>
            <a:ext cx="9602032" cy="40618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8061381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Conference</a:t>
            </a:r>
            <a:r>
              <a:rPr lang="fr-FR" sz="7200" dirty="0" smtClean="0">
                <a:solidFill>
                  <a:schemeClr val="accent4">
                    <a:lumMod val="75000"/>
                  </a:schemeClr>
                </a:solidFill>
                <a:latin typeface="Trebuchet MS Bold" charset="0"/>
                <a:cs typeface="Trebuchet MS Bold" charset="0"/>
              </a:rPr>
              <a:t> Abstract</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Classification Challenge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7" name="Picture 6"/>
          <p:cNvPicPr>
            <a:picLocks noChangeAspect="1"/>
          </p:cNvPicPr>
          <p:nvPr/>
        </p:nvPicPr>
        <p:blipFill rotWithShape="1">
          <a:blip r:embed="rId4"/>
          <a:srcRect r="13821"/>
          <a:stretch/>
        </p:blipFill>
        <p:spPr>
          <a:xfrm>
            <a:off x="53330" y="3706494"/>
            <a:ext cx="12138670" cy="899067"/>
          </a:xfrm>
          <a:prstGeom prst="rect">
            <a:avLst/>
          </a:prstGeom>
        </p:spPr>
      </p:pic>
      <p:pic>
        <p:nvPicPr>
          <p:cNvPr id="8" name="Picture 7"/>
          <p:cNvPicPr>
            <a:picLocks noChangeAspect="1"/>
          </p:cNvPicPr>
          <p:nvPr/>
        </p:nvPicPr>
        <p:blipFill>
          <a:blip r:embed="rId5"/>
          <a:stretch>
            <a:fillRect/>
          </a:stretch>
        </p:blipFill>
        <p:spPr>
          <a:xfrm>
            <a:off x="2132393" y="4603157"/>
            <a:ext cx="1703720" cy="110884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6"/>
          <a:stretch>
            <a:fillRect/>
          </a:stretch>
        </p:blipFill>
        <p:spPr>
          <a:xfrm>
            <a:off x="5543550" y="3157971"/>
            <a:ext cx="1487952" cy="741742"/>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7"/>
          <a:stretch>
            <a:fillRect/>
          </a:stretch>
        </p:blipFill>
        <p:spPr>
          <a:xfrm>
            <a:off x="5543550" y="4603157"/>
            <a:ext cx="1888318" cy="9823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8870824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en-US" sz="7200" dirty="0">
                <a:solidFill>
                  <a:schemeClr val="accent4">
                    <a:lumMod val="75000"/>
                  </a:schemeClr>
                </a:solidFill>
                <a:latin typeface="Trebuchet MS Bold" charset="0"/>
                <a:cs typeface="Trebuchet MS Bold" charset="0"/>
              </a:rPr>
              <a:t>Humans learning </a:t>
            </a:r>
            <a:r>
              <a:rPr lang="en-US" sz="7200" dirty="0" smtClean="0">
                <a:solidFill>
                  <a:schemeClr val="accent4">
                    <a:lumMod val="75000"/>
                  </a:schemeClr>
                </a:solidFill>
                <a:latin typeface="Trebuchet MS Bold" charset="0"/>
                <a:cs typeface="Trebuchet MS Bold" charset="0"/>
              </a:rPr>
              <a:t>machine</a:t>
            </a:r>
            <a:br>
              <a:rPr lang="en-US" sz="7200" dirty="0" smtClean="0">
                <a:solidFill>
                  <a:schemeClr val="accent4">
                    <a:lumMod val="75000"/>
                  </a:schemeClr>
                </a:solidFill>
                <a:latin typeface="Trebuchet MS Bold" charset="0"/>
                <a:cs typeface="Trebuchet MS Bold" charset="0"/>
              </a:rPr>
            </a:br>
            <a:r>
              <a:rPr lang="en-US" sz="7200" dirty="0" smtClean="0">
                <a:solidFill>
                  <a:schemeClr val="accent4">
                    <a:lumMod val="75000"/>
                  </a:schemeClr>
                </a:solidFill>
                <a:latin typeface="Trebuchet MS Bold" charset="0"/>
                <a:cs typeface="Trebuchet MS Bold" charset="0"/>
              </a:rPr>
              <a:t> </a:t>
            </a:r>
            <a:r>
              <a:rPr lang="en-US" sz="7200" dirty="0">
                <a:solidFill>
                  <a:schemeClr val="accent4">
                    <a:lumMod val="75000"/>
                  </a:schemeClr>
                </a:solidFill>
                <a:latin typeface="Trebuchet MS Bold" charset="0"/>
                <a:cs typeface="Trebuchet MS Bold" charset="0"/>
              </a:rPr>
              <a:t>learning: Your first steps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 name="Picture 2" descr="Image result for human studying"/>
          <p:cNvPicPr>
            <a:picLocks noChangeAspect="1" noChangeArrowheads="1"/>
          </p:cNvPicPr>
          <p:nvPr/>
        </p:nvPicPr>
        <p:blipFill>
          <a:blip r:embed="rId4">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8217509" y="112839"/>
            <a:ext cx="5016099" cy="376374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45502" y="799176"/>
            <a:ext cx="1560112" cy="1040946"/>
          </a:xfrm>
          <a:prstGeom prst="rect">
            <a:avLst/>
          </a:prstGeom>
          <a:solidFill>
            <a:schemeClr val="bg1">
              <a:lumMod val="95000"/>
              <a:alpha val="71000"/>
            </a:schemeClr>
          </a:solidFill>
          <a:ln>
            <a:noFill/>
          </a:ln>
          <a:extLst/>
        </p:spPr>
      </p:pic>
      <p:pic>
        <p:nvPicPr>
          <p:cNvPr id="4098" name="Picture 2" descr="Image result for first step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2818" y="3119755"/>
            <a:ext cx="5343525" cy="2667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59499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en-US" sz="7200" dirty="0">
                <a:solidFill>
                  <a:schemeClr val="accent4">
                    <a:lumMod val="75000"/>
                  </a:schemeClr>
                </a:solidFill>
                <a:latin typeface="Trebuchet MS Bold" charset="0"/>
                <a:cs typeface="Trebuchet MS Bold" charset="0"/>
              </a:rPr>
              <a:t>Humans learning </a:t>
            </a:r>
            <a:r>
              <a:rPr lang="en-US" sz="7200" dirty="0" smtClean="0">
                <a:solidFill>
                  <a:schemeClr val="accent4">
                    <a:lumMod val="75000"/>
                  </a:schemeClr>
                </a:solidFill>
                <a:latin typeface="Trebuchet MS Bold" charset="0"/>
                <a:cs typeface="Trebuchet MS Bold" charset="0"/>
              </a:rPr>
              <a:t>machine</a:t>
            </a:r>
            <a:br>
              <a:rPr lang="en-US" sz="7200" dirty="0" smtClean="0">
                <a:solidFill>
                  <a:schemeClr val="accent4">
                    <a:lumMod val="75000"/>
                  </a:schemeClr>
                </a:solidFill>
                <a:latin typeface="Trebuchet MS Bold" charset="0"/>
                <a:cs typeface="Trebuchet MS Bold" charset="0"/>
              </a:rPr>
            </a:br>
            <a:r>
              <a:rPr lang="en-US" sz="7200" dirty="0" smtClean="0">
                <a:solidFill>
                  <a:schemeClr val="accent4">
                    <a:lumMod val="75000"/>
                  </a:schemeClr>
                </a:solidFill>
                <a:latin typeface="Trebuchet MS Bold" charset="0"/>
                <a:cs typeface="Trebuchet MS Bold" charset="0"/>
              </a:rPr>
              <a:t> </a:t>
            </a:r>
            <a:r>
              <a:rPr lang="en-US" sz="7200" dirty="0">
                <a:solidFill>
                  <a:schemeClr val="accent4">
                    <a:lumMod val="75000"/>
                  </a:schemeClr>
                </a:solidFill>
                <a:latin typeface="Trebuchet MS Bold" charset="0"/>
                <a:cs typeface="Trebuchet MS Bold" charset="0"/>
              </a:rPr>
              <a:t>learning: Your first steps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6759615" cy="4351338"/>
          </a:xfrm>
        </p:spPr>
        <p:txBody>
          <a:bodyPr>
            <a:normAutofit fontScale="92500" lnSpcReduction="10000"/>
          </a:bodyPr>
          <a:lstStyle/>
          <a:p>
            <a:r>
              <a:rPr lang="nl-NL" dirty="0" err="1">
                <a:hlinkClick r:id="rId4"/>
              </a:rPr>
              <a:t>Jupyter</a:t>
            </a:r>
            <a:r>
              <a:rPr lang="nl-NL" dirty="0">
                <a:hlinkClick r:id="rId4"/>
              </a:rPr>
              <a:t> Notebooks</a:t>
            </a:r>
            <a:r>
              <a:rPr lang="nl-NL" dirty="0"/>
              <a:t> </a:t>
            </a:r>
            <a:r>
              <a:rPr lang="nl-NL" dirty="0" err="1"/>
              <a:t>and</a:t>
            </a:r>
            <a:r>
              <a:rPr lang="nl-NL" dirty="0"/>
              <a:t> Python – tmpnb.org</a:t>
            </a:r>
          </a:p>
          <a:p>
            <a:r>
              <a:rPr lang="nl-NL" dirty="0" err="1">
                <a:hlinkClick r:id="rId5"/>
              </a:rPr>
              <a:t>HortonWorks</a:t>
            </a:r>
            <a:r>
              <a:rPr lang="nl-NL" dirty="0">
                <a:hlinkClick r:id="rId5"/>
              </a:rPr>
              <a:t> </a:t>
            </a:r>
            <a:r>
              <a:rPr lang="nl-NL" dirty="0" err="1">
                <a:hlinkClick r:id="rId5"/>
              </a:rPr>
              <a:t>Sandbox</a:t>
            </a:r>
            <a:r>
              <a:rPr lang="nl-NL" dirty="0">
                <a:hlinkClick r:id="rId5"/>
              </a:rPr>
              <a:t> VM</a:t>
            </a:r>
            <a:r>
              <a:rPr lang="nl-NL" dirty="0"/>
              <a:t> – </a:t>
            </a:r>
            <a:r>
              <a:rPr lang="nl-NL" dirty="0" err="1"/>
              <a:t>Hadoop</a:t>
            </a:r>
            <a:r>
              <a:rPr lang="nl-NL" dirty="0"/>
              <a:t> &amp; </a:t>
            </a:r>
            <a:r>
              <a:rPr lang="nl-NL" dirty="0" err="1"/>
              <a:t>Spark</a:t>
            </a:r>
            <a:r>
              <a:rPr lang="nl-NL" dirty="0"/>
              <a:t> &amp; </a:t>
            </a:r>
            <a:r>
              <a:rPr lang="nl-NL" dirty="0" err="1"/>
              <a:t>Hive</a:t>
            </a:r>
            <a:r>
              <a:rPr lang="nl-NL" dirty="0"/>
              <a:t>, </a:t>
            </a:r>
            <a:r>
              <a:rPr lang="nl-NL" dirty="0" err="1"/>
              <a:t>Ambari</a:t>
            </a:r>
            <a:endParaRPr lang="nl-NL" dirty="0"/>
          </a:p>
          <a:p>
            <a:r>
              <a:rPr lang="nl-NL" dirty="0" err="1">
                <a:hlinkClick r:id="rId6"/>
              </a:rPr>
              <a:t>DataBricks</a:t>
            </a:r>
            <a:r>
              <a:rPr lang="nl-NL" dirty="0">
                <a:hlinkClick r:id="rId6"/>
              </a:rPr>
              <a:t> Cloud Environment </a:t>
            </a:r>
            <a:r>
              <a:rPr lang="nl-NL" dirty="0" err="1">
                <a:hlinkClick r:id="rId6"/>
              </a:rPr>
              <a:t>with</a:t>
            </a:r>
            <a:r>
              <a:rPr lang="nl-NL" dirty="0">
                <a:hlinkClick r:id="rId6"/>
              </a:rPr>
              <a:t> Apache </a:t>
            </a:r>
            <a:r>
              <a:rPr lang="nl-NL" dirty="0" err="1">
                <a:hlinkClick r:id="rId6"/>
              </a:rPr>
              <a:t>Spark</a:t>
            </a:r>
            <a:r>
              <a:rPr lang="nl-NL" dirty="0"/>
              <a:t> (free trial)</a:t>
            </a:r>
          </a:p>
          <a:p>
            <a:r>
              <a:rPr lang="en-US" dirty="0">
                <a:hlinkClick r:id="rId7"/>
              </a:rPr>
              <a:t>Oracle Big Data Lite – Prebuilt Virtual Machine</a:t>
            </a:r>
            <a:endParaRPr lang="en-US" dirty="0"/>
          </a:p>
          <a:p>
            <a:r>
              <a:rPr lang="nl-NL" dirty="0" err="1"/>
              <a:t>Tutorials</a:t>
            </a:r>
            <a:r>
              <a:rPr lang="nl-NL" dirty="0"/>
              <a:t>, Courses (</a:t>
            </a:r>
            <a:r>
              <a:rPr lang="nl-NL" dirty="0" err="1">
                <a:hlinkClick r:id="rId8"/>
              </a:rPr>
              <a:t>Udacity</a:t>
            </a:r>
            <a:r>
              <a:rPr lang="nl-NL" dirty="0"/>
              <a:t>, </a:t>
            </a:r>
            <a:r>
              <a:rPr lang="nl-NL" dirty="0">
                <a:hlinkClick r:id="rId9"/>
              </a:rPr>
              <a:t>Coursera</a:t>
            </a:r>
            <a:r>
              <a:rPr lang="nl-NL" dirty="0"/>
              <a:t>, </a:t>
            </a:r>
            <a:r>
              <a:rPr lang="nl-NL" dirty="0" err="1">
                <a:hlinkClick r:id="rId10"/>
              </a:rPr>
              <a:t>edX</a:t>
            </a:r>
            <a:r>
              <a:rPr lang="nl-NL" dirty="0"/>
              <a:t>)</a:t>
            </a:r>
          </a:p>
          <a:p>
            <a:r>
              <a:rPr lang="nl-NL" dirty="0"/>
              <a:t>Books</a:t>
            </a:r>
          </a:p>
          <a:p>
            <a:pPr lvl="1"/>
            <a:r>
              <a:rPr lang="nl-NL" dirty="0" err="1"/>
              <a:t>Introducing</a:t>
            </a:r>
            <a:r>
              <a:rPr lang="nl-NL" dirty="0"/>
              <a:t> Data </a:t>
            </a:r>
            <a:r>
              <a:rPr lang="nl-NL" dirty="0" err="1"/>
              <a:t>Science</a:t>
            </a:r>
            <a:endParaRPr lang="nl-NL" dirty="0"/>
          </a:p>
          <a:p>
            <a:pPr lvl="1"/>
            <a:r>
              <a:rPr lang="nl-NL" dirty="0"/>
              <a:t>Learning Apache </a:t>
            </a:r>
            <a:r>
              <a:rPr lang="nl-NL" dirty="0" err="1"/>
              <a:t>Spark</a:t>
            </a:r>
            <a:r>
              <a:rPr lang="nl-NL" dirty="0"/>
              <a:t> 2</a:t>
            </a:r>
          </a:p>
          <a:p>
            <a:pPr lvl="1"/>
            <a:r>
              <a:rPr lang="nl-NL" dirty="0"/>
              <a:t>Python Machine Learning</a:t>
            </a:r>
            <a:endParaRPr lang="en-US" dirty="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 name="Picture 2" descr="Image result for human studying"/>
          <p:cNvPicPr>
            <a:picLocks noChangeAspect="1" noChangeArrowheads="1"/>
          </p:cNvPicPr>
          <p:nvPr/>
        </p:nvPicPr>
        <p:blipFill>
          <a:blip r:embed="rId11">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8217509" y="112839"/>
            <a:ext cx="5016099" cy="37637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hlinkClick r:id="rId4"/>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403369" y="4278299"/>
            <a:ext cx="2834037" cy="17414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 name="Picture 4" descr="administrato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006681" y="2046727"/>
            <a:ext cx="685176" cy="7683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https://www.safaribooksonline.com/library/cover/9781633430037/360h/"/>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54378" y="4980598"/>
            <a:ext cx="828442" cy="10391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945502" y="799176"/>
            <a:ext cx="1560112" cy="1040946"/>
          </a:xfrm>
          <a:prstGeom prst="rect">
            <a:avLst/>
          </a:prstGeom>
          <a:solidFill>
            <a:schemeClr val="bg1">
              <a:lumMod val="95000"/>
              <a:alpha val="71000"/>
            </a:schemeClr>
          </a:solidFill>
          <a:ln>
            <a:noFill/>
          </a:ln>
          <a:extLst/>
        </p:spPr>
      </p:pic>
    </p:spTree>
    <p:extLst>
      <p:ext uri="{BB962C8B-B14F-4D97-AF65-F5344CB8AC3E}">
        <p14:creationId xmlns:p14="http://schemas.microsoft.com/office/powerpoint/2010/main" val="287834130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Machine Learning </a:t>
            </a:r>
            <a:br>
              <a:rPr lang="en-US" sz="7200" dirty="0" smtClean="0">
                <a:solidFill>
                  <a:schemeClr val="accent4">
                    <a:lumMod val="75000"/>
                  </a:schemeClr>
                </a:solidFill>
                <a:latin typeface="Trebuchet MS Bold" charset="0"/>
                <a:cs typeface="Trebuchet MS Bold" charset="0"/>
              </a:rPr>
            </a:br>
            <a:r>
              <a:rPr lang="en-US" sz="7200" dirty="0" smtClean="0">
                <a:solidFill>
                  <a:schemeClr val="accent4">
                    <a:lumMod val="75000"/>
                  </a:schemeClr>
                </a:solidFill>
                <a:latin typeface="Trebuchet MS Bold" charset="0"/>
                <a:cs typeface="Trebuchet MS Bold" charset="0"/>
              </a:rPr>
              <a:t> applied to Weather Control</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a:hlinkClick r:id="rId4"/>
          </p:cNvPr>
          <p:cNvPicPr>
            <a:picLocks noChangeAspect="1"/>
          </p:cNvPicPr>
          <p:nvPr/>
        </p:nvPicPr>
        <p:blipFill>
          <a:blip r:embed="rId5"/>
          <a:stretch>
            <a:fillRect/>
          </a:stretch>
        </p:blipFill>
        <p:spPr>
          <a:xfrm>
            <a:off x="1905929" y="1714374"/>
            <a:ext cx="7872142" cy="4038950"/>
          </a:xfrm>
          <a:prstGeom prst="rect">
            <a:avLst/>
          </a:prstGeom>
        </p:spPr>
      </p:pic>
      <p:sp>
        <p:nvSpPr>
          <p:cNvPr id="6" name="TextBox 5"/>
          <p:cNvSpPr txBox="1"/>
          <p:nvPr/>
        </p:nvSpPr>
        <p:spPr>
          <a:xfrm>
            <a:off x="3911600" y="5828608"/>
            <a:ext cx="5069208" cy="369332"/>
          </a:xfrm>
          <a:prstGeom prst="rect">
            <a:avLst/>
          </a:prstGeom>
          <a:noFill/>
        </p:spPr>
        <p:txBody>
          <a:bodyPr wrap="none" rtlCol="0">
            <a:spAutoFit/>
          </a:bodyPr>
          <a:lstStyle/>
          <a:p>
            <a:r>
              <a:rPr lang="nl-NL" dirty="0"/>
              <a:t>https://www.youtube.com/watch?v=QAwL0O5nXe0</a:t>
            </a:r>
          </a:p>
        </p:txBody>
      </p:sp>
    </p:spTree>
    <p:extLst>
      <p:ext uri="{BB962C8B-B14F-4D97-AF65-F5344CB8AC3E}">
        <p14:creationId xmlns:p14="http://schemas.microsoft.com/office/powerpoint/2010/main" val="20228384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Summary</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fontScale="92500" lnSpcReduction="10000"/>
          </a:bodyPr>
          <a:lstStyle/>
          <a:p>
            <a:r>
              <a:rPr lang="en-US" dirty="0" err="1" smtClean="0"/>
              <a:t>IoT</a:t>
            </a:r>
            <a:r>
              <a:rPr lang="en-US" dirty="0" smtClean="0"/>
              <a:t>, Big Data, Machine Learning =&gt; AI</a:t>
            </a:r>
          </a:p>
          <a:p>
            <a:r>
              <a:rPr lang="en-US" dirty="0" smtClean="0"/>
              <a:t>Democratization</a:t>
            </a:r>
          </a:p>
          <a:p>
            <a:pPr lvl="1"/>
            <a:r>
              <a:rPr lang="en-US" dirty="0" smtClean="0"/>
              <a:t>Algorithms, Storage and Compute Resources, High Level Machine Learning Frameworks, Education resources , Open Data, Trained ML Models, Out of the Box SaaS capabilities – powered by ML</a:t>
            </a:r>
          </a:p>
          <a:p>
            <a:r>
              <a:rPr lang="en-US" dirty="0" smtClean="0"/>
              <a:t>Produce business value </a:t>
            </a:r>
            <a:r>
              <a:rPr lang="en-US" b="1" i="1" dirty="0" smtClean="0"/>
              <a:t>today</a:t>
            </a:r>
            <a:endParaRPr lang="nl-NL" b="1" i="1" dirty="0"/>
          </a:p>
          <a:p>
            <a:r>
              <a:rPr lang="nl-NL" dirty="0" smtClean="0"/>
              <a:t>Machine </a:t>
            </a:r>
            <a:r>
              <a:rPr lang="nl-NL" dirty="0"/>
              <a:t>Learning </a:t>
            </a:r>
            <a:r>
              <a:rPr lang="nl-NL" dirty="0" err="1"/>
              <a:t>by</a:t>
            </a:r>
            <a:r>
              <a:rPr lang="nl-NL" dirty="0"/>
              <a:t> computers </a:t>
            </a:r>
            <a:r>
              <a:rPr lang="nl-NL" dirty="0" err="1"/>
              <a:t>helps</a:t>
            </a:r>
            <a:r>
              <a:rPr lang="nl-NL" dirty="0"/>
              <a:t> </a:t>
            </a:r>
            <a:r>
              <a:rPr lang="nl-NL" dirty="0" err="1"/>
              <a:t>us</a:t>
            </a:r>
            <a:r>
              <a:rPr lang="nl-NL" dirty="0"/>
              <a:t>(</a:t>
            </a:r>
            <a:r>
              <a:rPr lang="nl-NL" dirty="0" err="1"/>
              <a:t>ers</a:t>
            </a:r>
            <a:r>
              <a:rPr lang="nl-NL" dirty="0"/>
              <a:t>) </a:t>
            </a:r>
            <a:r>
              <a:rPr lang="nl-NL" dirty="0" err="1"/>
              <a:t>understand</a:t>
            </a:r>
            <a:r>
              <a:rPr lang="nl-NL" dirty="0"/>
              <a:t> </a:t>
            </a:r>
            <a:r>
              <a:rPr lang="nl-NL" dirty="0" err="1"/>
              <a:t>historic</a:t>
            </a:r>
            <a:r>
              <a:rPr lang="nl-NL" dirty="0"/>
              <a:t> data </a:t>
            </a:r>
            <a:r>
              <a:rPr lang="nl-NL" dirty="0" err="1"/>
              <a:t>and</a:t>
            </a:r>
            <a:r>
              <a:rPr lang="nl-NL" dirty="0"/>
              <a:t> </a:t>
            </a:r>
            <a:r>
              <a:rPr lang="nl-NL" dirty="0" err="1"/>
              <a:t>apply</a:t>
            </a:r>
            <a:r>
              <a:rPr lang="nl-NL" dirty="0"/>
              <a:t> </a:t>
            </a:r>
            <a:r>
              <a:rPr lang="nl-NL" dirty="0" err="1"/>
              <a:t>that</a:t>
            </a:r>
            <a:r>
              <a:rPr lang="nl-NL" dirty="0"/>
              <a:t> </a:t>
            </a:r>
            <a:r>
              <a:rPr lang="nl-NL" dirty="0" err="1"/>
              <a:t>insight</a:t>
            </a:r>
            <a:r>
              <a:rPr lang="nl-NL" dirty="0"/>
              <a:t> </a:t>
            </a:r>
            <a:r>
              <a:rPr lang="nl-NL" dirty="0" err="1"/>
              <a:t>to</a:t>
            </a:r>
            <a:r>
              <a:rPr lang="nl-NL" dirty="0"/>
              <a:t> new data</a:t>
            </a:r>
          </a:p>
          <a:p>
            <a:r>
              <a:rPr lang="en-US" dirty="0" smtClean="0"/>
              <a:t>Developers have to learn how to incorporate Machine Learning into their applications – for smarter </a:t>
            </a:r>
            <a:r>
              <a:rPr lang="en-US" dirty="0" err="1" smtClean="0"/>
              <a:t>Uis</a:t>
            </a:r>
            <a:r>
              <a:rPr lang="en-US" dirty="0" smtClean="0"/>
              <a:t>, more automation, faster (p)reactions</a:t>
            </a:r>
            <a:endParaRPr lang="nl-NL" dirty="0" smtClean="0"/>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21908" y="-20291"/>
            <a:ext cx="2766556" cy="184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455271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Summary</a:t>
            </a:r>
            <a:r>
              <a:rPr lang="fr-FR" sz="7200" dirty="0" smtClean="0">
                <a:solidFill>
                  <a:schemeClr val="accent4">
                    <a:lumMod val="75000"/>
                  </a:schemeClr>
                </a:solidFill>
                <a:latin typeface="Trebuchet MS Bold" charset="0"/>
                <a:cs typeface="Trebuchet MS Bold" charset="0"/>
              </a:rPr>
              <a:t> (2)</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nl-NL" dirty="0" smtClean="0"/>
              <a:t>R </a:t>
            </a:r>
            <a:r>
              <a:rPr lang="nl-NL" dirty="0" err="1"/>
              <a:t>and</a:t>
            </a:r>
            <a:r>
              <a:rPr lang="nl-NL" dirty="0"/>
              <a:t> Python are most </a:t>
            </a:r>
            <a:r>
              <a:rPr lang="nl-NL" dirty="0" err="1"/>
              <a:t>popular</a:t>
            </a:r>
            <a:r>
              <a:rPr lang="nl-NL" dirty="0"/>
              <a:t> </a:t>
            </a:r>
            <a:r>
              <a:rPr lang="nl-NL" dirty="0" err="1"/>
              <a:t>technologies</a:t>
            </a:r>
            <a:r>
              <a:rPr lang="nl-NL" dirty="0"/>
              <a:t> </a:t>
            </a:r>
            <a:r>
              <a:rPr lang="nl-NL" dirty="0" err="1"/>
              <a:t>for</a:t>
            </a:r>
            <a:r>
              <a:rPr lang="nl-NL" dirty="0"/>
              <a:t> data </a:t>
            </a:r>
            <a:r>
              <a:rPr lang="nl-NL" dirty="0" err="1"/>
              <a:t>exploration</a:t>
            </a:r>
            <a:r>
              <a:rPr lang="nl-NL" dirty="0"/>
              <a:t> </a:t>
            </a:r>
            <a:r>
              <a:rPr lang="nl-NL" dirty="0" err="1"/>
              <a:t>and</a:t>
            </a:r>
            <a:r>
              <a:rPr lang="nl-NL" dirty="0"/>
              <a:t> ML model </a:t>
            </a:r>
            <a:r>
              <a:rPr lang="nl-NL" dirty="0" err="1"/>
              <a:t>discovery</a:t>
            </a:r>
            <a:r>
              <a:rPr lang="nl-NL" dirty="0"/>
              <a:t> </a:t>
            </a:r>
            <a:r>
              <a:rPr lang="nl-NL" dirty="0" smtClean="0"/>
              <a:t>[on small subsets of Big Data]</a:t>
            </a:r>
            <a:endParaRPr lang="nl-NL" dirty="0"/>
          </a:p>
          <a:p>
            <a:r>
              <a:rPr lang="nl-NL" dirty="0"/>
              <a:t>Apache </a:t>
            </a:r>
            <a:r>
              <a:rPr lang="nl-NL" dirty="0" err="1"/>
              <a:t>Spark</a:t>
            </a:r>
            <a:r>
              <a:rPr lang="nl-NL" dirty="0"/>
              <a:t> (on </a:t>
            </a:r>
            <a:r>
              <a:rPr lang="nl-NL" dirty="0" err="1"/>
              <a:t>Hadoop</a:t>
            </a:r>
            <a:r>
              <a:rPr lang="nl-NL" dirty="0"/>
              <a:t>) is </a:t>
            </a:r>
            <a:r>
              <a:rPr lang="nl-NL" dirty="0" err="1"/>
              <a:t>frequently</a:t>
            </a:r>
            <a:r>
              <a:rPr lang="nl-NL" dirty="0"/>
              <a:t> </a:t>
            </a:r>
            <a:r>
              <a:rPr lang="nl-NL" dirty="0" err="1"/>
              <a:t>used</a:t>
            </a:r>
            <a:r>
              <a:rPr lang="nl-NL" dirty="0"/>
              <a:t> </a:t>
            </a:r>
            <a:r>
              <a:rPr lang="nl-NL" dirty="0" err="1"/>
              <a:t>to</a:t>
            </a:r>
            <a:r>
              <a:rPr lang="nl-NL" dirty="0"/>
              <a:t> </a:t>
            </a:r>
            <a:r>
              <a:rPr lang="nl-NL" dirty="0" err="1"/>
              <a:t>powercrunch</a:t>
            </a:r>
            <a:r>
              <a:rPr lang="nl-NL" dirty="0"/>
              <a:t> data (</a:t>
            </a:r>
            <a:r>
              <a:rPr lang="nl-NL" dirty="0" err="1"/>
              <a:t>wrangling</a:t>
            </a:r>
            <a:r>
              <a:rPr lang="nl-NL" dirty="0"/>
              <a:t>) </a:t>
            </a:r>
            <a:r>
              <a:rPr lang="nl-NL" dirty="0" err="1"/>
              <a:t>and</a:t>
            </a:r>
            <a:r>
              <a:rPr lang="nl-NL" dirty="0"/>
              <a:t> run ML </a:t>
            </a:r>
            <a:r>
              <a:rPr lang="nl-NL" dirty="0" err="1"/>
              <a:t>models</a:t>
            </a:r>
            <a:r>
              <a:rPr lang="nl-NL" dirty="0"/>
              <a:t> on Big Data sets</a:t>
            </a:r>
          </a:p>
          <a:p>
            <a:r>
              <a:rPr lang="nl-NL" dirty="0"/>
              <a:t>Notebooks are a </a:t>
            </a:r>
            <a:r>
              <a:rPr lang="nl-NL" dirty="0" err="1"/>
              <a:t>popular</a:t>
            </a:r>
            <a:r>
              <a:rPr lang="nl-NL" dirty="0"/>
              <a:t> vehicle in </a:t>
            </a:r>
            <a:r>
              <a:rPr lang="nl-NL" dirty="0" err="1"/>
              <a:t>the</a:t>
            </a:r>
            <a:r>
              <a:rPr lang="nl-NL" dirty="0"/>
              <a:t> Data </a:t>
            </a:r>
            <a:r>
              <a:rPr lang="nl-NL" dirty="0" err="1"/>
              <a:t>Science</a:t>
            </a:r>
            <a:r>
              <a:rPr lang="nl-NL" dirty="0"/>
              <a:t> lab</a:t>
            </a:r>
          </a:p>
          <a:p>
            <a:pPr lvl="1"/>
            <a:r>
              <a:rPr lang="nl-NL" dirty="0" err="1"/>
              <a:t>To</a:t>
            </a:r>
            <a:r>
              <a:rPr lang="nl-NL" dirty="0"/>
              <a:t> </a:t>
            </a:r>
            <a:r>
              <a:rPr lang="nl-NL" dirty="0" err="1"/>
              <a:t>explore</a:t>
            </a:r>
            <a:r>
              <a:rPr lang="nl-NL" dirty="0"/>
              <a:t> </a:t>
            </a:r>
            <a:r>
              <a:rPr lang="nl-NL" dirty="0" err="1"/>
              <a:t>and</a:t>
            </a:r>
            <a:r>
              <a:rPr lang="nl-NL" dirty="0"/>
              <a:t> report</a:t>
            </a:r>
          </a:p>
          <a:p>
            <a:r>
              <a:rPr lang="nl-NL" dirty="0" err="1" smtClean="0"/>
              <a:t>Getting</a:t>
            </a:r>
            <a:r>
              <a:rPr lang="nl-NL" dirty="0" smtClean="0"/>
              <a:t> </a:t>
            </a:r>
            <a:r>
              <a:rPr lang="nl-NL" dirty="0" err="1"/>
              <a:t>started</a:t>
            </a:r>
            <a:r>
              <a:rPr lang="nl-NL" dirty="0"/>
              <a:t> on Machine Learning is </a:t>
            </a:r>
            <a:r>
              <a:rPr lang="nl-NL" dirty="0" err="1"/>
              <a:t>fun</a:t>
            </a:r>
            <a:r>
              <a:rPr lang="nl-NL" dirty="0"/>
              <a:t>, smart </a:t>
            </a:r>
            <a:r>
              <a:rPr lang="nl-NL" dirty="0" err="1"/>
              <a:t>and</a:t>
            </a:r>
            <a:r>
              <a:rPr lang="nl-NL" dirty="0"/>
              <a:t> well </a:t>
            </a:r>
            <a:r>
              <a:rPr lang="nl-NL" dirty="0" err="1"/>
              <a:t>supported</a:t>
            </a:r>
            <a:r>
              <a:rPr lang="nl-NL" dirty="0"/>
              <a:t> </a:t>
            </a:r>
          </a:p>
          <a:p>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21908" y="-20291"/>
            <a:ext cx="2766556" cy="184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214675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err="1" smtClean="0">
                <a:solidFill>
                  <a:schemeClr val="bg1"/>
                </a:solidFill>
                <a:latin typeface="Trebuchet MS Bold" charset="0"/>
                <a:cs typeface="Trebuchet MS Bold" charset="0"/>
              </a:rPr>
              <a:t>Thank</a:t>
            </a:r>
            <a:r>
              <a:rPr lang="fr-FR" sz="11500" dirty="0" smtClean="0">
                <a:solidFill>
                  <a:schemeClr val="bg1"/>
                </a:solidFill>
                <a:latin typeface="Trebuchet MS Bold" charset="0"/>
                <a:cs typeface="Trebuchet MS Bold" charset="0"/>
              </a:rPr>
              <a:t> You!</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5" name="Rectangle 2"/>
          <p:cNvSpPr txBox="1">
            <a:spLocks noChangeArrowheads="1"/>
          </p:cNvSpPr>
          <p:nvPr/>
        </p:nvSpPr>
        <p:spPr>
          <a:xfrm>
            <a:off x="8862377" y="3688603"/>
            <a:ext cx="3421063" cy="2770188"/>
          </a:xfrm>
          <a:prstGeom prst="rect">
            <a:avLst/>
          </a:prstGeom>
        </p:spPr>
        <p:txBody>
          <a:bodyPr vert="horz" lIns="91440" tIns="45720" rIns="91440" bIns="45720" rtlCol="0">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r>
              <a:rPr lang="en-US" dirty="0" smtClean="0">
                <a:solidFill>
                  <a:srgbClr val="FFFFFF"/>
                </a:solidFill>
                <a:latin typeface="Trebuchet MS Bold" charset="0"/>
                <a:cs typeface="Trebuchet MS Bold" charset="0"/>
                <a:sym typeface="Trebuchet MS Bold" charset="0"/>
              </a:rPr>
              <a:t>Lucas Jellema</a:t>
            </a:r>
          </a:p>
          <a:p>
            <a:pPr algn="l">
              <a:lnSpc>
                <a:spcPct val="150000"/>
              </a:lnSpc>
              <a:defRPr/>
            </a:pPr>
            <a:r>
              <a:rPr lang="en-US" dirty="0" smtClean="0">
                <a:solidFill>
                  <a:srgbClr val="FFFFFF"/>
                </a:solidFill>
                <a:latin typeface="Trebuchet MS Bold" charset="0"/>
                <a:cs typeface="Trebuchet MS Bold" charset="0"/>
                <a:sym typeface="Trebuchet MS Bold" charset="0"/>
              </a:rPr>
              <a:t>AMIS (The Netherlands)</a:t>
            </a:r>
          </a:p>
          <a:p>
            <a:pPr algn="l">
              <a:lnSpc>
                <a:spcPct val="150000"/>
              </a:lnSpc>
              <a:defRPr/>
            </a:pPr>
            <a:r>
              <a:rPr lang="en-US" dirty="0" smtClean="0">
                <a:solidFill>
                  <a:srgbClr val="FFFFFF"/>
                </a:solidFill>
                <a:latin typeface="Trebuchet MS Bold" charset="0"/>
                <a:cs typeface="Trebuchet MS Bold" charset="0"/>
                <a:sym typeface="Trebuchet MS Bold" charset="0"/>
              </a:rPr>
              <a:t>@</a:t>
            </a:r>
            <a:r>
              <a:rPr lang="en-US" dirty="0" err="1" smtClean="0">
                <a:solidFill>
                  <a:srgbClr val="FFFFFF"/>
                </a:solidFill>
                <a:latin typeface="Trebuchet MS Bold" charset="0"/>
                <a:cs typeface="Trebuchet MS Bold" charset="0"/>
                <a:sym typeface="Trebuchet MS Bold" charset="0"/>
              </a:rPr>
              <a:t>lucasjellema</a:t>
            </a:r>
            <a:r>
              <a:rPr lang="en-US" dirty="0" smtClean="0">
                <a:solidFill>
                  <a:srgbClr val="FFFFFF"/>
                </a:solidFill>
                <a:latin typeface="Trebuchet MS Bold" charset="0"/>
                <a:cs typeface="Trebuchet MS Bold" charset="0"/>
                <a:sym typeface="Trebuchet MS Bold" charset="0"/>
              </a:rPr>
              <a:t> </a:t>
            </a:r>
          </a:p>
          <a:p>
            <a:pPr algn="l">
              <a:lnSpc>
                <a:spcPct val="150000"/>
              </a:lnSpc>
              <a:defRPr/>
            </a:pPr>
            <a:r>
              <a:rPr lang="en-US" b="1" dirty="0" smtClean="0">
                <a:solidFill>
                  <a:schemeClr val="accent6">
                    <a:lumMod val="50000"/>
                  </a:schemeClr>
                </a:solidFill>
                <a:hlinkClick r:id="rId3"/>
              </a:rPr>
              <a:t>technology.amis.nl</a:t>
            </a:r>
            <a:endParaRPr lang="en-US" dirty="0" smtClean="0">
              <a:solidFill>
                <a:srgbClr val="FFFFFF"/>
              </a:solidFill>
              <a:latin typeface="Trebuchet MS Bold" charset="0"/>
              <a:cs typeface="Trebuchet MS Bold" charset="0"/>
              <a:sym typeface="Trebuchet MS Bold" charset="0"/>
            </a:endParaRPr>
          </a:p>
          <a:p>
            <a:pPr algn="l">
              <a:lnSpc>
                <a:spcPct val="150000"/>
              </a:lnSpc>
              <a:defRPr/>
            </a:pPr>
            <a:endParaRPr lang="en-US" dirty="0">
              <a:sym typeface="Arial Bold" charset="0"/>
            </a:endParaRPr>
          </a:p>
        </p:txBody>
      </p:sp>
    </p:spTree>
    <p:extLst>
      <p:ext uri="{BB962C8B-B14F-4D97-AF65-F5344CB8AC3E}">
        <p14:creationId xmlns:p14="http://schemas.microsoft.com/office/powerpoint/2010/main" val="114367021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Learning</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a:t>How do we </a:t>
            </a:r>
            <a:r>
              <a:rPr lang="nl-NL" dirty="0" err="1"/>
              <a:t>learn</a:t>
            </a:r>
            <a:r>
              <a:rPr lang="nl-NL" dirty="0"/>
              <a:t>?</a:t>
            </a:r>
          </a:p>
          <a:p>
            <a:pPr lvl="1"/>
            <a:r>
              <a:rPr lang="nl-NL" dirty="0" err="1"/>
              <a:t>Try</a:t>
            </a:r>
            <a:r>
              <a:rPr lang="nl-NL" dirty="0"/>
              <a:t> </a:t>
            </a:r>
            <a:r>
              <a:rPr lang="nl-NL" dirty="0" err="1"/>
              <a:t>something</a:t>
            </a:r>
            <a:r>
              <a:rPr lang="nl-NL" dirty="0"/>
              <a:t> (</a:t>
            </a:r>
            <a:r>
              <a:rPr lang="nl-NL" dirty="0" err="1"/>
              <a:t>else</a:t>
            </a:r>
            <a:r>
              <a:rPr lang="nl-NL" dirty="0"/>
              <a:t>) =&gt; get feedback =&gt; </a:t>
            </a:r>
            <a:r>
              <a:rPr lang="nl-NL" dirty="0" err="1"/>
              <a:t>learn</a:t>
            </a:r>
            <a:r>
              <a:rPr lang="nl-NL" dirty="0"/>
              <a:t/>
            </a:r>
            <a:br>
              <a:rPr lang="nl-NL" dirty="0"/>
            </a:br>
            <a:r>
              <a:rPr lang="nl-NL" dirty="0"/>
              <a:t/>
            </a:r>
            <a:br>
              <a:rPr lang="nl-NL" dirty="0"/>
            </a:br>
            <a:endParaRPr lang="nl-NL" dirty="0"/>
          </a:p>
          <a:p>
            <a:r>
              <a:rPr lang="nl-NL" dirty="0" err="1"/>
              <a:t>Eventually</a:t>
            </a:r>
            <a:r>
              <a:rPr lang="nl-NL" dirty="0"/>
              <a:t>:</a:t>
            </a:r>
          </a:p>
          <a:p>
            <a:pPr lvl="1"/>
            <a:r>
              <a:rPr lang="nl-NL" dirty="0"/>
              <a:t>We get </a:t>
            </a:r>
            <a:r>
              <a:rPr lang="nl-NL" dirty="0" err="1"/>
              <a:t>it</a:t>
            </a:r>
            <a:r>
              <a:rPr lang="nl-NL" dirty="0"/>
              <a:t> (</a:t>
            </a:r>
            <a:r>
              <a:rPr lang="nl-NL" i="1" dirty="0" err="1"/>
              <a:t>understanding</a:t>
            </a:r>
            <a:r>
              <a:rPr lang="nl-NL" dirty="0"/>
              <a:t>) </a:t>
            </a:r>
            <a:r>
              <a:rPr lang="nl-NL" dirty="0" err="1"/>
              <a:t>so</a:t>
            </a:r>
            <a:r>
              <a:rPr lang="nl-NL" dirty="0"/>
              <a:t> we </a:t>
            </a:r>
            <a:r>
              <a:rPr lang="nl-NL" dirty="0" err="1"/>
              <a:t>can</a:t>
            </a:r>
            <a:r>
              <a:rPr lang="nl-NL" dirty="0"/>
              <a:t> </a:t>
            </a:r>
            <a:r>
              <a:rPr lang="nl-NL" dirty="0" err="1"/>
              <a:t>predict</a:t>
            </a:r>
            <a:r>
              <a:rPr lang="nl-NL" dirty="0"/>
              <a:t> </a:t>
            </a:r>
            <a:r>
              <a:rPr lang="nl-NL" dirty="0" err="1"/>
              <a:t>the</a:t>
            </a:r>
            <a:r>
              <a:rPr lang="nl-NL" dirty="0"/>
              <a:t> </a:t>
            </a:r>
            <a:r>
              <a:rPr lang="nl-NL" dirty="0" err="1"/>
              <a:t>outcome</a:t>
            </a:r>
            <a:r>
              <a:rPr lang="nl-NL" dirty="0"/>
              <a:t/>
            </a:r>
            <a:br>
              <a:rPr lang="nl-NL" dirty="0"/>
            </a:br>
            <a:r>
              <a:rPr lang="nl-NL" dirty="0"/>
              <a:t>of a </a:t>
            </a:r>
            <a:r>
              <a:rPr lang="nl-NL" dirty="0" err="1"/>
              <a:t>certain</a:t>
            </a:r>
            <a:r>
              <a:rPr lang="nl-NL" dirty="0"/>
              <a:t> action in a new </a:t>
            </a:r>
            <a:r>
              <a:rPr lang="nl-NL" dirty="0" err="1"/>
              <a:t>situation</a:t>
            </a:r>
            <a:endParaRPr lang="nl-NL" dirty="0"/>
          </a:p>
          <a:p>
            <a:pPr lvl="1"/>
            <a:r>
              <a:rPr lang="nl-NL" dirty="0"/>
              <a:t>Or we have </a:t>
            </a:r>
            <a:r>
              <a:rPr lang="nl-NL" dirty="0" err="1"/>
              <a:t>experienced</a:t>
            </a:r>
            <a:r>
              <a:rPr lang="nl-NL" dirty="0"/>
              <a:t> </a:t>
            </a:r>
            <a:r>
              <a:rPr lang="nl-NL" dirty="0" err="1"/>
              <a:t>enough</a:t>
            </a:r>
            <a:r>
              <a:rPr lang="nl-NL" dirty="0"/>
              <a:t> </a:t>
            </a:r>
            <a:r>
              <a:rPr lang="nl-NL" dirty="0" err="1"/>
              <a:t>situations</a:t>
            </a:r>
            <a:r>
              <a:rPr lang="nl-NL" dirty="0"/>
              <a:t> </a:t>
            </a:r>
            <a:r>
              <a:rPr lang="nl-NL" dirty="0" err="1"/>
              <a:t>to</a:t>
            </a:r>
            <a:r>
              <a:rPr lang="nl-NL" dirty="0"/>
              <a:t> </a:t>
            </a:r>
            <a:r>
              <a:rPr lang="nl-NL" dirty="0" err="1"/>
              <a:t>predict</a:t>
            </a:r>
            <a:r>
              <a:rPr lang="nl-NL" dirty="0"/>
              <a:t/>
            </a:r>
            <a:br>
              <a:rPr lang="nl-NL" dirty="0"/>
            </a:br>
            <a:r>
              <a:rPr lang="nl-NL" dirty="0" err="1"/>
              <a:t>the</a:t>
            </a:r>
            <a:r>
              <a:rPr lang="nl-NL" dirty="0"/>
              <a:t> </a:t>
            </a:r>
            <a:r>
              <a:rPr lang="nl-NL" dirty="0" err="1"/>
              <a:t>outcome</a:t>
            </a:r>
            <a:r>
              <a:rPr lang="nl-NL" dirty="0"/>
              <a:t> in most </a:t>
            </a:r>
            <a:r>
              <a:rPr lang="nl-NL" dirty="0" err="1"/>
              <a:t>situations</a:t>
            </a:r>
            <a:r>
              <a:rPr lang="nl-NL" dirty="0"/>
              <a:t> </a:t>
            </a:r>
            <a:r>
              <a:rPr lang="nl-NL" dirty="0" err="1"/>
              <a:t>with</a:t>
            </a:r>
            <a:r>
              <a:rPr lang="nl-NL" dirty="0"/>
              <a:t> high </a:t>
            </a:r>
            <a:r>
              <a:rPr lang="nl-NL" dirty="0" err="1"/>
              <a:t>confidence</a:t>
            </a:r>
            <a:endParaRPr lang="nl-NL" dirty="0"/>
          </a:p>
          <a:p>
            <a:pPr lvl="2"/>
            <a:r>
              <a:rPr lang="nl-NL" dirty="0"/>
              <a:t>Through </a:t>
            </a:r>
            <a:r>
              <a:rPr lang="nl-NL" dirty="0" err="1"/>
              <a:t>interpolation</a:t>
            </a:r>
            <a:r>
              <a:rPr lang="nl-NL" dirty="0"/>
              <a:t>, </a:t>
            </a:r>
            <a:r>
              <a:rPr lang="nl-NL" dirty="0" err="1"/>
              <a:t>extrapolation</a:t>
            </a:r>
            <a:r>
              <a:rPr lang="nl-NL" dirty="0"/>
              <a:t>, etc.</a:t>
            </a:r>
          </a:p>
          <a:p>
            <a:pPr lvl="1"/>
            <a:r>
              <a:rPr lang="nl-NL" dirty="0"/>
              <a:t>We </a:t>
            </a:r>
            <a:r>
              <a:rPr lang="nl-NL" dirty="0" err="1"/>
              <a:t>remain</a:t>
            </a:r>
            <a:r>
              <a:rPr lang="nl-NL" dirty="0"/>
              <a:t> </a:t>
            </a:r>
            <a:r>
              <a:rPr lang="nl-NL" dirty="0" err="1"/>
              <a:t>clueless</a:t>
            </a:r>
            <a:endParaRPr lang="en-US" dirty="0"/>
          </a:p>
          <a:p>
            <a:endParaRPr lang="nl-NL"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2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Image result for learn through feedback loop"/>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57990" y="1990256"/>
            <a:ext cx="2574882" cy="1915654"/>
          </a:xfrm>
          <a:prstGeom prst="rect">
            <a:avLst/>
          </a:prstGeom>
          <a:noFill/>
          <a:extLst>
            <a:ext uri="{909E8E84-426E-40DD-AFC4-6F175D3DCCD1}">
              <a14:hiddenFill xmlns:a14="http://schemas.microsoft.com/office/drawing/2010/main">
                <a:solidFill>
                  <a:srgbClr val="FFFFFF"/>
                </a:solidFill>
              </a14:hiddenFill>
            </a:ext>
          </a:extLst>
        </p:spPr>
      </p:pic>
      <p:sp>
        <p:nvSpPr>
          <p:cNvPr id="15" name="Freeform 14"/>
          <p:cNvSpPr/>
          <p:nvPr/>
        </p:nvSpPr>
        <p:spPr>
          <a:xfrm>
            <a:off x="1677766" y="2476346"/>
            <a:ext cx="7029190" cy="471737"/>
          </a:xfrm>
          <a:custGeom>
            <a:avLst/>
            <a:gdLst>
              <a:gd name="connsiteX0" fmla="*/ 4504276 w 4796723"/>
              <a:gd name="connsiteY0" fmla="*/ 0 h 331690"/>
              <a:gd name="connsiteX1" fmla="*/ 4605876 w 4796723"/>
              <a:gd name="connsiteY1" fmla="*/ 254000 h 331690"/>
              <a:gd name="connsiteX2" fmla="*/ 2302943 w 4796723"/>
              <a:gd name="connsiteY2" fmla="*/ 330200 h 331690"/>
              <a:gd name="connsiteX3" fmla="*/ 194743 w 4796723"/>
              <a:gd name="connsiteY3" fmla="*/ 279400 h 331690"/>
              <a:gd name="connsiteX4" fmla="*/ 220143 w 4796723"/>
              <a:gd name="connsiteY4" fmla="*/ 8467 h 3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723" h="331690">
                <a:moveTo>
                  <a:pt x="4504276" y="0"/>
                </a:moveTo>
                <a:cubicBezTo>
                  <a:pt x="4738520" y="99483"/>
                  <a:pt x="4972765" y="198967"/>
                  <a:pt x="4605876" y="254000"/>
                </a:cubicBezTo>
                <a:cubicBezTo>
                  <a:pt x="4238987" y="309033"/>
                  <a:pt x="3038132" y="325967"/>
                  <a:pt x="2302943" y="330200"/>
                </a:cubicBezTo>
                <a:cubicBezTo>
                  <a:pt x="1567754" y="334433"/>
                  <a:pt x="541876" y="333022"/>
                  <a:pt x="194743" y="279400"/>
                </a:cubicBezTo>
                <a:cubicBezTo>
                  <a:pt x="-152390" y="225778"/>
                  <a:pt x="33876" y="117122"/>
                  <a:pt x="220143" y="8467"/>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lIns="154817" tIns="77409" rIns="154817" bIns="77409" rtlCol="0" anchor="ctr"/>
          <a:lstStyle/>
          <a:p>
            <a:pPr algn="ctr"/>
            <a:endParaRPr lang="en-US"/>
          </a:p>
        </p:txBody>
      </p:sp>
    </p:spTree>
    <p:extLst>
      <p:ext uri="{BB962C8B-B14F-4D97-AF65-F5344CB8AC3E}">
        <p14:creationId xmlns:p14="http://schemas.microsoft.com/office/powerpoint/2010/main" val="13497416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References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nl-NL" dirty="0" smtClean="0"/>
              <a:t>AI Adventures (Google) </a:t>
            </a:r>
            <a:r>
              <a:rPr lang="nl-NL" dirty="0" smtClean="0">
                <a:hlinkClick r:id="rId3"/>
              </a:rPr>
              <a:t>https</a:t>
            </a:r>
            <a:r>
              <a:rPr lang="nl-NL" dirty="0">
                <a:hlinkClick r:id="rId3"/>
              </a:rPr>
              <a:t>://</a:t>
            </a:r>
            <a:r>
              <a:rPr lang="nl-NL" dirty="0" smtClean="0">
                <a:hlinkClick r:id="rId3"/>
              </a:rPr>
              <a:t>www.youtube.com/watch?v=RJudqel8DVA</a:t>
            </a:r>
            <a:endParaRPr lang="nl-NL" dirty="0"/>
          </a:p>
          <a:p>
            <a:r>
              <a:rPr lang="en-US" dirty="0"/>
              <a:t>Twitch TV</a:t>
            </a:r>
            <a:br>
              <a:rPr lang="en-US" dirty="0"/>
            </a:br>
            <a:r>
              <a:rPr lang="en-US" dirty="0">
                <a:hlinkClick r:id="rId4"/>
              </a:rPr>
              <a:t>https://</a:t>
            </a:r>
            <a:r>
              <a:rPr lang="en-US" dirty="0" smtClean="0">
                <a:hlinkClick r:id="rId4"/>
              </a:rPr>
              <a:t>www.twitch.tv/videos/179940629</a:t>
            </a:r>
            <a:r>
              <a:rPr lang="en-US" dirty="0" smtClean="0"/>
              <a:t> </a:t>
            </a:r>
            <a:br>
              <a:rPr lang="en-US" dirty="0" smtClean="0"/>
            </a:br>
            <a:r>
              <a:rPr lang="en-US" dirty="0" smtClean="0"/>
              <a:t>and sources </a:t>
            </a:r>
            <a:r>
              <a:rPr lang="en-US" dirty="0"/>
              <a:t>on GitHub: </a:t>
            </a:r>
            <a:br>
              <a:rPr lang="en-US" dirty="0"/>
            </a:br>
            <a:r>
              <a:rPr lang="en-US" dirty="0">
                <a:hlinkClick r:id="rId5"/>
              </a:rPr>
              <a:t>https://</a:t>
            </a:r>
            <a:r>
              <a:rPr lang="en-US" dirty="0" smtClean="0">
                <a:hlinkClick r:id="rId5"/>
              </a:rPr>
              <a:t>github.com/sunilmallya/dl-twitch-series</a:t>
            </a:r>
            <a:r>
              <a:rPr lang="en-US" dirty="0" smtClean="0"/>
              <a:t> </a:t>
            </a:r>
          </a:p>
          <a:p>
            <a:r>
              <a:rPr lang="en-US" dirty="0" smtClean="0"/>
              <a:t>Tensor Flow &amp; Deep Learning without a PhD (</a:t>
            </a:r>
            <a:r>
              <a:rPr lang="en-US" dirty="0" err="1" smtClean="0"/>
              <a:t>Devoxx</a:t>
            </a:r>
            <a:r>
              <a:rPr lang="en-US" dirty="0"/>
              <a:t>)</a:t>
            </a:r>
            <a:br>
              <a:rPr lang="en-US" dirty="0"/>
            </a:br>
            <a:r>
              <a:rPr lang="en-US" dirty="0">
                <a:hlinkClick r:id="rId6"/>
              </a:rPr>
              <a:t>https://</a:t>
            </a:r>
            <a:r>
              <a:rPr lang="en-US" dirty="0" smtClean="0">
                <a:hlinkClick r:id="rId6"/>
              </a:rPr>
              <a:t>www.youtube.com/watch?v=vq2nnJ4g6N0</a:t>
            </a:r>
            <a:r>
              <a:rPr lang="en-US" dirty="0" smtClean="0"/>
              <a:t> </a:t>
            </a:r>
          </a:p>
          <a:p>
            <a:r>
              <a:rPr lang="en-US" dirty="0" smtClean="0"/>
              <a:t>And many more</a:t>
            </a:r>
            <a:endParaRPr lang="nl-NL" dirty="0" smtClean="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21908" y="-20291"/>
            <a:ext cx="2766556" cy="18459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055111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3" name="Picture 2" descr="C:\Users\lucas_j\Google Drive\OracleOpenWorld2016\Keynote-Larry1-Sunday\2016-09-26_7-22-23.png"/>
          <p:cNvPicPr>
            <a:picLocks noChangeAspect="1" noChangeArrowheads="1"/>
          </p:cNvPicPr>
          <p:nvPr/>
        </p:nvPicPr>
        <p:blipFill rotWithShape="1">
          <a:blip r:embed="rId4">
            <a:extLst>
              <a:ext uri="{BEBA8EAE-BF5A-486C-A8C5-ECC9F3942E4B}">
                <a14:imgProps xmlns:a14="http://schemas.microsoft.com/office/drawing/2010/main">
                  <a14:imgLayer r:embed="rId5">
                    <a14:imgEffect>
                      <a14:brightnessContrast bright="20000" contrast="-40000"/>
                    </a14:imgEffect>
                  </a14:imgLayer>
                </a14:imgProps>
              </a:ext>
              <a:ext uri="{28A0092B-C50C-407E-A947-70E740481C1C}">
                <a14:useLocalDpi xmlns:a14="http://schemas.microsoft.com/office/drawing/2010/main" val="0"/>
              </a:ext>
            </a:extLst>
          </a:blip>
          <a:srcRect t="28882"/>
          <a:stretch/>
        </p:blipFill>
        <p:spPr bwMode="auto">
          <a:xfrm>
            <a:off x="4387708" y="3954523"/>
            <a:ext cx="6966092" cy="227057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Machine Learning</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b="1" dirty="0" err="1"/>
              <a:t>Analyze</a:t>
            </a:r>
            <a:r>
              <a:rPr lang="nl-NL" dirty="0"/>
              <a:t> </a:t>
            </a:r>
            <a:r>
              <a:rPr lang="nl-NL" dirty="0" err="1"/>
              <a:t>Historical</a:t>
            </a:r>
            <a:r>
              <a:rPr lang="nl-NL" dirty="0"/>
              <a:t> </a:t>
            </a:r>
            <a:r>
              <a:rPr lang="nl-NL" b="1" dirty="0"/>
              <a:t>Data</a:t>
            </a:r>
            <a:r>
              <a:rPr lang="nl-NL" dirty="0"/>
              <a:t> (input </a:t>
            </a:r>
            <a:r>
              <a:rPr lang="nl-NL" dirty="0" err="1"/>
              <a:t>and</a:t>
            </a:r>
            <a:r>
              <a:rPr lang="nl-NL" dirty="0"/>
              <a:t> </a:t>
            </a:r>
            <a:r>
              <a:rPr lang="nl-NL" dirty="0" err="1"/>
              <a:t>result</a:t>
            </a:r>
            <a:r>
              <a:rPr lang="nl-NL" dirty="0"/>
              <a:t> – training set) </a:t>
            </a:r>
            <a:r>
              <a:rPr lang="nl-NL" dirty="0" err="1"/>
              <a:t>to</a:t>
            </a:r>
            <a:r>
              <a:rPr lang="nl-NL" dirty="0"/>
              <a:t> discover </a:t>
            </a:r>
            <a:r>
              <a:rPr lang="nl-NL" dirty="0" err="1"/>
              <a:t>Patterns</a:t>
            </a:r>
            <a:r>
              <a:rPr lang="nl-NL" dirty="0"/>
              <a:t> &amp; </a:t>
            </a:r>
            <a:r>
              <a:rPr lang="nl-NL" b="1" dirty="0" err="1"/>
              <a:t>Models</a:t>
            </a:r>
            <a:endParaRPr lang="nl-NL" b="1" dirty="0"/>
          </a:p>
          <a:p>
            <a:r>
              <a:rPr lang="nl-NL" dirty="0" err="1"/>
              <a:t>Iteratively</a:t>
            </a:r>
            <a:r>
              <a:rPr lang="nl-NL" dirty="0"/>
              <a:t> </a:t>
            </a:r>
            <a:r>
              <a:rPr lang="nl-NL" dirty="0" err="1"/>
              <a:t>apply</a:t>
            </a:r>
            <a:r>
              <a:rPr lang="nl-NL" dirty="0"/>
              <a:t> </a:t>
            </a:r>
            <a:r>
              <a:rPr lang="nl-NL" dirty="0" err="1"/>
              <a:t>Models</a:t>
            </a:r>
            <a:r>
              <a:rPr lang="nl-NL" dirty="0"/>
              <a:t> </a:t>
            </a:r>
            <a:r>
              <a:rPr lang="nl-NL" dirty="0" err="1"/>
              <a:t>to</a:t>
            </a:r>
            <a:r>
              <a:rPr lang="nl-NL" dirty="0"/>
              <a:t> [</a:t>
            </a:r>
            <a:r>
              <a:rPr lang="nl-NL" dirty="0" err="1"/>
              <a:t>additional</a:t>
            </a:r>
            <a:r>
              <a:rPr lang="nl-NL" dirty="0"/>
              <a:t>] Input (test set) </a:t>
            </a:r>
            <a:r>
              <a:rPr lang="nl-NL" dirty="0" err="1"/>
              <a:t>and</a:t>
            </a:r>
            <a:r>
              <a:rPr lang="nl-NL" dirty="0"/>
              <a:t> </a:t>
            </a:r>
            <a:r>
              <a:rPr lang="nl-NL" dirty="0" err="1"/>
              <a:t>compare</a:t>
            </a:r>
            <a:r>
              <a:rPr lang="nl-NL" dirty="0"/>
              <a:t> model </a:t>
            </a:r>
            <a:r>
              <a:rPr lang="nl-NL" dirty="0" err="1"/>
              <a:t>outcome</a:t>
            </a:r>
            <a:r>
              <a:rPr lang="nl-NL" dirty="0"/>
              <a:t> </a:t>
            </a:r>
            <a:r>
              <a:rPr lang="nl-NL" dirty="0" err="1"/>
              <a:t>with</a:t>
            </a:r>
            <a:r>
              <a:rPr lang="nl-NL" dirty="0"/>
              <a:t> </a:t>
            </a:r>
            <a:r>
              <a:rPr lang="nl-NL" dirty="0" err="1"/>
              <a:t>known</a:t>
            </a:r>
            <a:r>
              <a:rPr lang="nl-NL" dirty="0"/>
              <a:t> </a:t>
            </a:r>
            <a:r>
              <a:rPr lang="nl-NL" dirty="0" err="1"/>
              <a:t>actual</a:t>
            </a:r>
            <a:r>
              <a:rPr lang="nl-NL" dirty="0"/>
              <a:t> </a:t>
            </a:r>
            <a:r>
              <a:rPr lang="nl-NL" dirty="0" err="1"/>
              <a:t>result</a:t>
            </a:r>
            <a:r>
              <a:rPr lang="nl-NL" dirty="0"/>
              <a:t> </a:t>
            </a:r>
            <a:r>
              <a:rPr lang="nl-NL" dirty="0" err="1"/>
              <a:t>to</a:t>
            </a:r>
            <a:r>
              <a:rPr lang="nl-NL" dirty="0"/>
              <a:t> </a:t>
            </a:r>
            <a:r>
              <a:rPr lang="nl-NL" b="1" dirty="0" err="1"/>
              <a:t>improve</a:t>
            </a:r>
            <a:r>
              <a:rPr lang="nl-NL" dirty="0"/>
              <a:t> </a:t>
            </a:r>
            <a:r>
              <a:rPr lang="nl-NL" dirty="0" err="1"/>
              <a:t>the</a:t>
            </a:r>
            <a:r>
              <a:rPr lang="nl-NL" dirty="0"/>
              <a:t> model</a:t>
            </a:r>
          </a:p>
          <a:p>
            <a:r>
              <a:rPr lang="nl-NL" dirty="0" err="1"/>
              <a:t>Use</a:t>
            </a:r>
            <a:r>
              <a:rPr lang="nl-NL" dirty="0"/>
              <a:t> Model </a:t>
            </a:r>
            <a:r>
              <a:rPr lang="nl-NL" dirty="0" err="1"/>
              <a:t>to</a:t>
            </a:r>
            <a:r>
              <a:rPr lang="nl-NL" dirty="0"/>
              <a:t> </a:t>
            </a:r>
            <a:r>
              <a:rPr lang="nl-NL" b="1" dirty="0" err="1"/>
              <a:t>predict</a:t>
            </a:r>
            <a:r>
              <a:rPr lang="nl-NL" b="1" dirty="0"/>
              <a:t> </a:t>
            </a:r>
            <a:br>
              <a:rPr lang="nl-NL" b="1" dirty="0"/>
            </a:br>
            <a:r>
              <a:rPr lang="nl-NL" b="1" dirty="0" err="1"/>
              <a:t>outcome</a:t>
            </a:r>
            <a:r>
              <a:rPr lang="nl-NL" dirty="0"/>
              <a:t> </a:t>
            </a:r>
            <a:r>
              <a:rPr lang="nl-NL" dirty="0" err="1"/>
              <a:t>for</a:t>
            </a:r>
            <a:r>
              <a:rPr lang="nl-NL" dirty="0"/>
              <a:t> </a:t>
            </a:r>
            <a:br>
              <a:rPr lang="nl-NL" dirty="0"/>
            </a:br>
            <a:r>
              <a:rPr lang="nl-NL" dirty="0" err="1"/>
              <a:t>entirely</a:t>
            </a:r>
            <a:r>
              <a:rPr lang="nl-NL" dirty="0"/>
              <a:t> </a:t>
            </a:r>
            <a:r>
              <a:rPr lang="nl-NL" b="1" dirty="0"/>
              <a:t>new data</a:t>
            </a:r>
          </a:p>
          <a:p>
            <a:pPr lvl="1"/>
            <a:endParaRPr lang="en-US"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5" name="Picture 2"/>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17023" y="250825"/>
            <a:ext cx="1877379" cy="125263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3109936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nl-NL" sz="7200" dirty="0" err="1" smtClean="0">
                <a:solidFill>
                  <a:schemeClr val="accent4">
                    <a:lumMod val="75000"/>
                  </a:schemeClr>
                </a:solidFill>
                <a:latin typeface="Trebuchet MS Bold" charset="0"/>
                <a:cs typeface="Trebuchet MS Bold" charset="0"/>
              </a:rPr>
              <a:t>Why</a:t>
            </a:r>
            <a:r>
              <a:rPr lang="nl-NL" sz="7200" dirty="0" smtClean="0">
                <a:solidFill>
                  <a:schemeClr val="accent4">
                    <a:lumMod val="75000"/>
                  </a:schemeClr>
                </a:solidFill>
                <a:latin typeface="Trebuchet MS Bold" charset="0"/>
                <a:cs typeface="Trebuchet MS Bold" charset="0"/>
              </a:rPr>
              <a:t> </a:t>
            </a:r>
            <a:r>
              <a:rPr lang="nl-NL" sz="7200" dirty="0">
                <a:solidFill>
                  <a:schemeClr val="accent4">
                    <a:lumMod val="75000"/>
                  </a:schemeClr>
                </a:solidFill>
                <a:latin typeface="Trebuchet MS Bold" charset="0"/>
                <a:cs typeface="Trebuchet MS Bold" charset="0"/>
              </a:rPr>
              <a:t>is </a:t>
            </a:r>
            <a:r>
              <a:rPr lang="nl-NL" sz="7200" dirty="0" err="1">
                <a:solidFill>
                  <a:schemeClr val="accent4">
                    <a:lumMod val="75000"/>
                  </a:schemeClr>
                </a:solidFill>
                <a:latin typeface="Trebuchet MS Bold" charset="0"/>
                <a:cs typeface="Trebuchet MS Bold" charset="0"/>
              </a:rPr>
              <a:t>it</a:t>
            </a:r>
            <a:r>
              <a:rPr lang="nl-NL" sz="7200" dirty="0">
                <a:solidFill>
                  <a:schemeClr val="accent4">
                    <a:lumMod val="75000"/>
                  </a:schemeClr>
                </a:solidFill>
                <a:latin typeface="Trebuchet MS Bold" charset="0"/>
                <a:cs typeface="Trebuchet MS Bold" charset="0"/>
              </a:rPr>
              <a:t> relevant (</a:t>
            </a:r>
            <a:r>
              <a:rPr lang="nl-NL" sz="7200" dirty="0" err="1">
                <a:solidFill>
                  <a:schemeClr val="accent4">
                    <a:lumMod val="75000"/>
                  </a:schemeClr>
                </a:solidFill>
                <a:latin typeface="Trebuchet MS Bold" charset="0"/>
                <a:cs typeface="Trebuchet MS Bold" charset="0"/>
              </a:rPr>
              <a:t>now</a:t>
            </a:r>
            <a:r>
              <a:rPr lang="nl-NL" sz="7200" dirty="0">
                <a:solidFill>
                  <a:schemeClr val="accent4">
                    <a:lumMod val="75000"/>
                  </a:schemeClr>
                </a:solidFill>
                <a:latin typeface="Trebuchet MS Bold" charset="0"/>
                <a:cs typeface="Trebuchet MS Bold" charset="0"/>
              </a:rPr>
              <a:t>)?</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a:t>Data</a:t>
            </a:r>
          </a:p>
          <a:p>
            <a:pPr lvl="1"/>
            <a:r>
              <a:rPr lang="nl-NL" dirty="0"/>
              <a:t>big, </a:t>
            </a:r>
            <a:r>
              <a:rPr lang="nl-NL" dirty="0" err="1"/>
              <a:t>fast</a:t>
            </a:r>
            <a:r>
              <a:rPr lang="nl-NL" dirty="0"/>
              <a:t>, open</a:t>
            </a:r>
          </a:p>
          <a:p>
            <a:r>
              <a:rPr lang="nl-NL" dirty="0"/>
              <a:t>Machine Learning has </a:t>
            </a:r>
            <a:r>
              <a:rPr lang="nl-NL" dirty="0" err="1"/>
              <a:t>become</a:t>
            </a:r>
            <a:r>
              <a:rPr lang="nl-NL" dirty="0"/>
              <a:t> </a:t>
            </a:r>
            <a:r>
              <a:rPr lang="nl-NL" dirty="0" err="1"/>
              <a:t>feasible</a:t>
            </a:r>
            <a:r>
              <a:rPr lang="nl-NL" dirty="0"/>
              <a:t> </a:t>
            </a:r>
            <a:br>
              <a:rPr lang="nl-NL" dirty="0"/>
            </a:br>
            <a:r>
              <a:rPr lang="nl-NL" dirty="0" err="1"/>
              <a:t>and</a:t>
            </a:r>
            <a:r>
              <a:rPr lang="nl-NL" dirty="0"/>
              <a:t> </a:t>
            </a:r>
            <a:r>
              <a:rPr lang="nl-NL" dirty="0" err="1"/>
              <a:t>accessible</a:t>
            </a:r>
            <a:endParaRPr lang="nl-NL" dirty="0"/>
          </a:p>
          <a:p>
            <a:pPr lvl="1"/>
            <a:r>
              <a:rPr lang="nl-NL" dirty="0" err="1"/>
              <a:t>Available</a:t>
            </a:r>
            <a:endParaRPr lang="nl-NL" dirty="0"/>
          </a:p>
          <a:p>
            <a:pPr lvl="1"/>
            <a:r>
              <a:rPr lang="nl-NL" dirty="0" err="1"/>
              <a:t>Affordable</a:t>
            </a:r>
            <a:r>
              <a:rPr lang="nl-NL" dirty="0"/>
              <a:t> (software &amp; hardware)</a:t>
            </a:r>
          </a:p>
          <a:p>
            <a:pPr lvl="1"/>
            <a:r>
              <a:rPr lang="nl-NL" dirty="0" err="1"/>
              <a:t>Doable</a:t>
            </a:r>
            <a:r>
              <a:rPr lang="nl-NL" dirty="0"/>
              <a:t> (</a:t>
            </a:r>
            <a:r>
              <a:rPr lang="nl-NL" dirty="0" err="1"/>
              <a:t>Citizen</a:t>
            </a:r>
            <a:r>
              <a:rPr lang="nl-NL" dirty="0"/>
              <a:t> Data </a:t>
            </a:r>
            <a:r>
              <a:rPr lang="nl-NL" dirty="0" err="1"/>
              <a:t>Scientist</a:t>
            </a:r>
            <a:r>
              <a:rPr lang="nl-NL" dirty="0"/>
              <a:t>)</a:t>
            </a:r>
          </a:p>
          <a:p>
            <a:pPr lvl="1"/>
            <a:r>
              <a:rPr lang="nl-NL" dirty="0" err="1"/>
              <a:t>Fast</a:t>
            </a:r>
            <a:r>
              <a:rPr lang="nl-NL" dirty="0"/>
              <a:t> </a:t>
            </a:r>
            <a:r>
              <a:rPr lang="nl-NL" dirty="0" err="1"/>
              <a:t>enough</a:t>
            </a:r>
            <a:endParaRPr lang="nl-NL" dirty="0"/>
          </a:p>
          <a:p>
            <a:r>
              <a:rPr lang="nl-NL" dirty="0"/>
              <a:t>Business Cases &amp; </a:t>
            </a:r>
            <a:r>
              <a:rPr lang="nl-NL" dirty="0" err="1"/>
              <a:t>Opportunities</a:t>
            </a:r>
            <a:r>
              <a:rPr lang="nl-NL" dirty="0"/>
              <a:t> =&gt; </a:t>
            </a:r>
            <a:r>
              <a:rPr lang="nl-NL" dirty="0" err="1"/>
              <a:t>Demands</a:t>
            </a:r>
            <a:endParaRPr lang="nl-NL" dirty="0"/>
          </a:p>
          <a:p>
            <a:pPr lvl="1"/>
            <a:r>
              <a:rPr lang="nl-NL" dirty="0"/>
              <a:t>End users, </a:t>
            </a:r>
            <a:r>
              <a:rPr lang="nl-NL" dirty="0" err="1"/>
              <a:t>Consumers</a:t>
            </a:r>
            <a:r>
              <a:rPr lang="nl-NL" dirty="0"/>
              <a:t>, </a:t>
            </a:r>
            <a:r>
              <a:rPr lang="nl-NL" dirty="0" err="1"/>
              <a:t>Competitive</a:t>
            </a:r>
            <a:r>
              <a:rPr lang="nl-NL" dirty="0"/>
              <a:t> </a:t>
            </a:r>
            <a:r>
              <a:rPr lang="nl-NL" dirty="0" err="1"/>
              <a:t>pressure</a:t>
            </a:r>
            <a:r>
              <a:rPr lang="nl-NL" dirty="0"/>
              <a:t>, Society</a:t>
            </a:r>
            <a:endParaRPr lang="en-US" dirty="0"/>
          </a:p>
          <a:p>
            <a:endParaRPr lang="nl-NL"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1" name="Picture 1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91201" y="3194613"/>
            <a:ext cx="4708165" cy="20411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1368945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nl-NL" sz="7200" dirty="0" err="1" smtClean="0">
                <a:solidFill>
                  <a:schemeClr val="accent4">
                    <a:lumMod val="75000"/>
                  </a:schemeClr>
                </a:solidFill>
                <a:latin typeface="Trebuchet MS Bold" charset="0"/>
                <a:cs typeface="Trebuchet MS Bold" charset="0"/>
              </a:rPr>
              <a:t>Why</a:t>
            </a:r>
            <a:r>
              <a:rPr lang="nl-NL" sz="7200" dirty="0" smtClean="0">
                <a:solidFill>
                  <a:schemeClr val="accent4">
                    <a:lumMod val="75000"/>
                  </a:schemeClr>
                </a:solidFill>
                <a:latin typeface="Trebuchet MS Bold" charset="0"/>
                <a:cs typeface="Trebuchet MS Bold" charset="0"/>
              </a:rPr>
              <a:t> </a:t>
            </a:r>
            <a:r>
              <a:rPr lang="nl-NL" sz="7200" dirty="0">
                <a:solidFill>
                  <a:schemeClr val="accent4">
                    <a:lumMod val="75000"/>
                  </a:schemeClr>
                </a:solidFill>
                <a:latin typeface="Trebuchet MS Bold" charset="0"/>
                <a:cs typeface="Trebuchet MS Bold" charset="0"/>
              </a:rPr>
              <a:t>is </a:t>
            </a:r>
            <a:r>
              <a:rPr lang="nl-NL" sz="7200" dirty="0" err="1">
                <a:solidFill>
                  <a:schemeClr val="accent4">
                    <a:lumMod val="75000"/>
                  </a:schemeClr>
                </a:solidFill>
                <a:latin typeface="Trebuchet MS Bold" charset="0"/>
                <a:cs typeface="Trebuchet MS Bold" charset="0"/>
              </a:rPr>
              <a:t>it</a:t>
            </a:r>
            <a:r>
              <a:rPr lang="nl-NL" sz="7200" dirty="0">
                <a:solidFill>
                  <a:schemeClr val="accent4">
                    <a:lumMod val="75000"/>
                  </a:schemeClr>
                </a:solidFill>
                <a:latin typeface="Trebuchet MS Bold" charset="0"/>
                <a:cs typeface="Trebuchet MS Bold" charset="0"/>
              </a:rPr>
              <a:t> relevant (</a:t>
            </a:r>
            <a:r>
              <a:rPr lang="nl-NL" sz="7200" dirty="0" err="1">
                <a:solidFill>
                  <a:schemeClr val="accent4">
                    <a:lumMod val="75000"/>
                  </a:schemeClr>
                </a:solidFill>
                <a:latin typeface="Trebuchet MS Bold" charset="0"/>
                <a:cs typeface="Trebuchet MS Bold" charset="0"/>
              </a:rPr>
              <a:t>now</a:t>
            </a:r>
            <a:r>
              <a:rPr lang="nl-NL" sz="7200" dirty="0">
                <a:solidFill>
                  <a:schemeClr val="accent4">
                    <a:lumMod val="75000"/>
                  </a:schemeClr>
                </a:solidFill>
                <a:latin typeface="Trebuchet MS Bold" charset="0"/>
                <a:cs typeface="Trebuchet MS Bold" charset="0"/>
              </a:rPr>
              <a:t>)?</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smtClean="0"/>
              <a:t>.</a:t>
            </a:r>
            <a:endParaRPr lang="nl-NL" dirty="0"/>
          </a:p>
          <a:p>
            <a:endParaRPr lang="nl-NL" dirty="0"/>
          </a:p>
          <a:p>
            <a:pPr marL="0" indent="0">
              <a:buNone/>
            </a:pP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7" name="Picture 2" descr="Gartner Hype Cycle for Emerging Technologies, 2017"/>
          <p:cNvPicPr>
            <a:picLocks noChangeAspect="1" noChangeArrowheads="1"/>
          </p:cNvPicPr>
          <p:nvPr/>
        </p:nvPicPr>
        <p:blipFill rotWithShape="1">
          <a:blip r:embed="rId3">
            <a:extLst>
              <a:ext uri="{28A0092B-C50C-407E-A947-70E740481C1C}">
                <a14:useLocalDpi xmlns:a14="http://schemas.microsoft.com/office/drawing/2010/main" val="0"/>
              </a:ext>
            </a:extLst>
          </a:blip>
          <a:srcRect l="2620" t="11973" r="5219" b="19875"/>
          <a:stretch/>
        </p:blipFill>
        <p:spPr bwMode="auto">
          <a:xfrm>
            <a:off x="1530226" y="1825625"/>
            <a:ext cx="6884568" cy="430548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4"/>
          <a:stretch>
            <a:fillRect/>
          </a:stretch>
        </p:blipFill>
        <p:spPr>
          <a:xfrm>
            <a:off x="6190929" y="1470639"/>
            <a:ext cx="5044877" cy="27129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434095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5870</TotalTime>
  <Words>2029</Words>
  <Application>Microsoft Office PowerPoint</Application>
  <PresentationFormat>Widescreen</PresentationFormat>
  <Paragraphs>649</Paragraphs>
  <Slides>60</Slides>
  <Notes>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60</vt:i4>
      </vt:variant>
    </vt:vector>
  </HeadingPairs>
  <TitlesOfParts>
    <vt:vector size="69" baseType="lpstr">
      <vt:lpstr>ＭＳ Ｐゴシック</vt:lpstr>
      <vt:lpstr>Arial</vt:lpstr>
      <vt:lpstr>Arial Bold</vt:lpstr>
      <vt:lpstr>Calibri</vt:lpstr>
      <vt:lpstr>Calibri Light</vt:lpstr>
      <vt:lpstr>Courier New</vt:lpstr>
      <vt:lpstr>Trebuchet MS Bold</vt:lpstr>
      <vt:lpstr>Wingdings</vt:lpstr>
      <vt:lpstr>Office Theme</vt:lpstr>
      <vt:lpstr>The Art of Intelligence – Introduction Machine Learning for Java professionals</vt:lpstr>
      <vt:lpstr> Who am I?</vt:lpstr>
      <vt:lpstr> Overview</vt:lpstr>
      <vt:lpstr> Overview</vt:lpstr>
      <vt:lpstr> Overview</vt:lpstr>
      <vt:lpstr> Learning</vt:lpstr>
      <vt:lpstr> Machine Learning</vt:lpstr>
      <vt:lpstr> Why is it relevant (now)?</vt:lpstr>
      <vt:lpstr> Why is it relevant (now)?</vt:lpstr>
      <vt:lpstr> Gartner – Strategic   Technology Trends 2018</vt:lpstr>
      <vt:lpstr> Example use cases</vt:lpstr>
      <vt:lpstr> Ready to Run ML apps</vt:lpstr>
      <vt:lpstr> Ready to Run ML apps</vt:lpstr>
      <vt:lpstr> Products with ML inside</vt:lpstr>
      <vt:lpstr> The Data Science workflow</vt:lpstr>
      <vt:lpstr> Data Discovery</vt:lpstr>
      <vt:lpstr> Scatter Plot   Attribute F (Y-axis)vs Attribute A</vt:lpstr>
      <vt:lpstr> Scatter Plot   Attribute F (Y-axis)vs Attribute A</vt:lpstr>
      <vt:lpstr> Data Discovery –   Attributes identified</vt:lpstr>
      <vt:lpstr> Types of machine learning</vt:lpstr>
      <vt:lpstr> Machine learning algorithms</vt:lpstr>
      <vt:lpstr> Modeling phase</vt:lpstr>
      <vt:lpstr> Optical Digit recognition</vt:lpstr>
      <vt:lpstr> Classification   gone wrong</vt:lpstr>
      <vt:lpstr> Machine learning   operational systems</vt:lpstr>
      <vt:lpstr> Machine learning   operational systems</vt:lpstr>
      <vt:lpstr> Deploy model and expose</vt:lpstr>
      <vt:lpstr> Deploy model and expose</vt:lpstr>
      <vt:lpstr> 80M Pictures of Road</vt:lpstr>
      <vt:lpstr> Big Data =&gt; Small ML Models</vt:lpstr>
      <vt:lpstr> Model management</vt:lpstr>
      <vt:lpstr>  Deployment can also be:   load results from model into production</vt:lpstr>
      <vt:lpstr> What to do it with?</vt:lpstr>
      <vt:lpstr> What to do it with?</vt:lpstr>
      <vt:lpstr> And of course</vt:lpstr>
      <vt:lpstr> How to pick Tools for the job</vt:lpstr>
      <vt:lpstr> Popular Tools</vt:lpstr>
      <vt:lpstr> Popular frameworks &amp; libraries</vt:lpstr>
      <vt:lpstr> Notebook –   The Lab journal from the Datalab </vt:lpstr>
      <vt:lpstr> Example notebook exploration</vt:lpstr>
      <vt:lpstr> Open Data</vt:lpstr>
      <vt:lpstr> Open data – some examples </vt:lpstr>
      <vt:lpstr> What is Hadoop?</vt:lpstr>
      <vt:lpstr> What is Spark?</vt:lpstr>
      <vt:lpstr> Apache Spark overview</vt:lpstr>
      <vt:lpstr> Example running against  Apache Spark</vt:lpstr>
      <vt:lpstr> Demo: Classification </vt:lpstr>
      <vt:lpstr> Demo: Conference Abstract  Classification Challenge </vt:lpstr>
      <vt:lpstr> Demo: Conference Abstract  Classification Challenge </vt:lpstr>
      <vt:lpstr> Demo: Conference Abstract  Classification Challenge </vt:lpstr>
      <vt:lpstr> Demo: Conference Abstract  Classification Challenge </vt:lpstr>
      <vt:lpstr> Demo: Conference Abstract  Classification Challenge </vt:lpstr>
      <vt:lpstr> Demo: Conference Abstract  Classification Challenge </vt:lpstr>
      <vt:lpstr> Humans learning machine  learning: Your first steps</vt:lpstr>
      <vt:lpstr> Humans learning machine  learning: Your first steps</vt:lpstr>
      <vt:lpstr> Machine Learning   applied to Weather Control</vt:lpstr>
      <vt:lpstr> Summary</vt:lpstr>
      <vt:lpstr> Summary (2)</vt:lpstr>
      <vt:lpstr>Thank You!</vt:lpstr>
      <vt:lpstr> 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dell</dc:creator>
  <cp:lastModifiedBy>Lucas Jellema</cp:lastModifiedBy>
  <cp:revision>217</cp:revision>
  <dcterms:created xsi:type="dcterms:W3CDTF">2016-10-12T11:42:33Z</dcterms:created>
  <dcterms:modified xsi:type="dcterms:W3CDTF">2017-11-15T19:42:11Z</dcterms:modified>
</cp:coreProperties>
</file>